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561263" cy="10801350"/>
  <p:notesSz cx="6858000" cy="994568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124" y="-72"/>
      </p:cViewPr>
      <p:guideLst>
        <p:guide orient="horz" pos="3402"/>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96888"/>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4" y="1"/>
            <a:ext cx="2971800" cy="496888"/>
          </a:xfrm>
          <a:prstGeom prst="rect">
            <a:avLst/>
          </a:prstGeom>
        </p:spPr>
        <p:txBody>
          <a:bodyPr vert="horz" lIns="91430" tIns="45715" rIns="91430" bIns="45715" rtlCol="0"/>
          <a:lstStyle>
            <a:lvl1pPr algn="r">
              <a:defRPr sz="1200"/>
            </a:lvl1pPr>
          </a:lstStyle>
          <a:p>
            <a:fld id="{0F055A9D-A6DE-49AD-B07D-3FC4FC8A4588}" type="datetimeFigureOut">
              <a:rPr kumimoji="1" lang="ja-JP" altLang="en-US" smtClean="0"/>
              <a:t>2018/6/21</a:t>
            </a:fld>
            <a:endParaRPr kumimoji="1" lang="ja-JP" altLang="en-US"/>
          </a:p>
        </p:txBody>
      </p:sp>
      <p:sp>
        <p:nvSpPr>
          <p:cNvPr id="4" name="スライド イメージ プレースホルダー 3"/>
          <p:cNvSpPr>
            <a:spLocks noGrp="1" noRot="1" noChangeAspect="1"/>
          </p:cNvSpPr>
          <p:nvPr>
            <p:ph type="sldImg" idx="2"/>
          </p:nvPr>
        </p:nvSpPr>
        <p:spPr>
          <a:xfrm>
            <a:off x="2124075" y="746125"/>
            <a:ext cx="2609850" cy="3729038"/>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5800" y="4724401"/>
            <a:ext cx="5486400" cy="4475163"/>
          </a:xfrm>
          <a:prstGeom prst="rect">
            <a:avLst/>
          </a:prstGeom>
        </p:spPr>
        <p:txBody>
          <a:bodyPr vert="horz" lIns="91430" tIns="45715" rIns="91430"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7214"/>
            <a:ext cx="2971800" cy="496887"/>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4" y="9447214"/>
            <a:ext cx="2971800" cy="496887"/>
          </a:xfrm>
          <a:prstGeom prst="rect">
            <a:avLst/>
          </a:prstGeom>
        </p:spPr>
        <p:txBody>
          <a:bodyPr vert="horz" lIns="91430" tIns="45715" rIns="91430" bIns="45715" rtlCol="0" anchor="b"/>
          <a:lstStyle>
            <a:lvl1pPr algn="r">
              <a:defRPr sz="1200"/>
            </a:lvl1pPr>
          </a:lstStyle>
          <a:p>
            <a:fld id="{E31DFEB4-4E91-463B-B182-B7FB56CC07A1}" type="slidenum">
              <a:rPr kumimoji="1" lang="ja-JP" altLang="en-US" smtClean="0"/>
              <a:t>‹#›</a:t>
            </a:fld>
            <a:endParaRPr kumimoji="1" lang="ja-JP" altLang="en-US"/>
          </a:p>
        </p:txBody>
      </p:sp>
    </p:spTree>
    <p:extLst>
      <p:ext uri="{BB962C8B-B14F-4D97-AF65-F5344CB8AC3E}">
        <p14:creationId xmlns:p14="http://schemas.microsoft.com/office/powerpoint/2010/main" val="1545063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55422"/>
            <a:ext cx="6427074" cy="231528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6120765"/>
            <a:ext cx="5292884" cy="2760345"/>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AAB9A1B-B1A4-4D8B-8141-52EF4119298C}" type="datetimeFigureOut">
              <a:rPr kumimoji="1" lang="ja-JP" altLang="en-US" smtClean="0"/>
              <a:t>2018/6/21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301920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AB9A1B-B1A4-4D8B-8141-52EF4119298C}" type="datetimeFigureOut">
              <a:rPr kumimoji="1" lang="ja-JP" altLang="en-US" smtClean="0"/>
              <a:t>2018/6/21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6663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32557"/>
            <a:ext cx="1701284" cy="9216151"/>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78064" y="432557"/>
            <a:ext cx="4977831" cy="9216151"/>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AB9A1B-B1A4-4D8B-8141-52EF4119298C}" type="datetimeFigureOut">
              <a:rPr kumimoji="1" lang="ja-JP" altLang="en-US" smtClean="0"/>
              <a:t>2018/6/21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5247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AAB9A1B-B1A4-4D8B-8141-52EF4119298C}" type="datetimeFigureOut">
              <a:rPr kumimoji="1" lang="ja-JP" altLang="en-US" smtClean="0"/>
              <a:t>2018/6/21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195790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940868"/>
            <a:ext cx="6427074" cy="2145268"/>
          </a:xfrm>
        </p:spPr>
        <p:txBody>
          <a:bodyPr anchor="t"/>
          <a:lstStyle>
            <a:lvl1pPr algn="l">
              <a:defRPr sz="46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8" y="4578075"/>
            <a:ext cx="6427074" cy="2362794"/>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AAB9A1B-B1A4-4D8B-8141-52EF4119298C}" type="datetimeFigureOut">
              <a:rPr kumimoji="1" lang="ja-JP" altLang="en-US" smtClean="0"/>
              <a:t>2018/6/21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2144627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78063" y="2520318"/>
            <a:ext cx="3339558" cy="712839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843642" y="2520318"/>
            <a:ext cx="3339558" cy="712839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AAB9A1B-B1A4-4D8B-8141-52EF4119298C}" type="datetimeFigureOut">
              <a:rPr kumimoji="1" lang="ja-JP" altLang="en-US" smtClean="0"/>
              <a:t>2018/6/21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57729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5" y="2417803"/>
            <a:ext cx="3340871" cy="100762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5" y="3425428"/>
            <a:ext cx="3340871" cy="62232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18" y="2417803"/>
            <a:ext cx="3342183" cy="1007625"/>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18" y="3425428"/>
            <a:ext cx="3342183" cy="62232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AAB9A1B-B1A4-4D8B-8141-52EF4119298C}" type="datetimeFigureOut">
              <a:rPr kumimoji="1" lang="ja-JP" altLang="en-US" smtClean="0"/>
              <a:t>2018/6/21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392683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AAB9A1B-B1A4-4D8B-8141-52EF4119298C}" type="datetimeFigureOut">
              <a:rPr kumimoji="1" lang="ja-JP" altLang="en-US" smtClean="0"/>
              <a:t>2018/6/21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2538558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AB9A1B-B1A4-4D8B-8141-52EF4119298C}" type="datetimeFigureOut">
              <a:rPr kumimoji="1" lang="ja-JP" altLang="en-US" smtClean="0"/>
              <a:t>2018/6/21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34541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30054"/>
            <a:ext cx="2487604" cy="1830229"/>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5" y="430056"/>
            <a:ext cx="4226957" cy="921865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4" y="2260283"/>
            <a:ext cx="2487604" cy="7388425"/>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AAB9A1B-B1A4-4D8B-8141-52EF4119298C}" type="datetimeFigureOut">
              <a:rPr kumimoji="1" lang="ja-JP" altLang="en-US" smtClean="0"/>
              <a:t>2018/6/21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336090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560946"/>
            <a:ext cx="4536758" cy="892613"/>
          </a:xfrm>
        </p:spPr>
        <p:txBody>
          <a:bodyPr anchor="b"/>
          <a:lstStyle>
            <a:lvl1pPr algn="l">
              <a:defRPr sz="23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0" y="965121"/>
            <a:ext cx="4536758" cy="648081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kumimoji="1" lang="ja-JP" altLang="en-US"/>
          </a:p>
        </p:txBody>
      </p:sp>
      <p:sp>
        <p:nvSpPr>
          <p:cNvPr id="4" name="テキスト プレースホルダー 3"/>
          <p:cNvSpPr>
            <a:spLocks noGrp="1"/>
          </p:cNvSpPr>
          <p:nvPr>
            <p:ph type="body" sz="half" idx="2"/>
          </p:nvPr>
        </p:nvSpPr>
        <p:spPr>
          <a:xfrm>
            <a:off x="1482060" y="8453559"/>
            <a:ext cx="4536758" cy="1267657"/>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AAB9A1B-B1A4-4D8B-8141-52EF4119298C}" type="datetimeFigureOut">
              <a:rPr kumimoji="1" lang="ja-JP" altLang="en-US" smtClean="0"/>
              <a:t>2018/6/21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1361857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32555"/>
            <a:ext cx="6805137" cy="1800225"/>
          </a:xfrm>
          <a:prstGeom prst="rect">
            <a:avLst/>
          </a:prstGeom>
        </p:spPr>
        <p:txBody>
          <a:bodyPr vert="horz" lIns="104306" tIns="52153" rIns="104306" bIns="52153"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520318"/>
            <a:ext cx="6805137" cy="7128391"/>
          </a:xfrm>
          <a:prstGeom prst="rect">
            <a:avLst/>
          </a:prstGeom>
        </p:spPr>
        <p:txBody>
          <a:bodyPr vert="horz" lIns="104306" tIns="52153" rIns="104306" bIns="52153"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4" y="10011253"/>
            <a:ext cx="1764295" cy="575071"/>
          </a:xfrm>
          <a:prstGeom prst="rect">
            <a:avLst/>
          </a:prstGeom>
        </p:spPr>
        <p:txBody>
          <a:bodyPr vert="horz" lIns="104306" tIns="52153" rIns="104306" bIns="52153" rtlCol="0" anchor="ctr"/>
          <a:lstStyle>
            <a:lvl1pPr algn="l">
              <a:defRPr sz="1400">
                <a:solidFill>
                  <a:schemeClr val="tx1">
                    <a:tint val="75000"/>
                  </a:schemeClr>
                </a:solidFill>
              </a:defRPr>
            </a:lvl1pPr>
          </a:lstStyle>
          <a:p>
            <a:fld id="{5AAB9A1B-B1A4-4D8B-8141-52EF4119298C}" type="datetimeFigureOut">
              <a:rPr kumimoji="1" lang="ja-JP" altLang="en-US" smtClean="0"/>
              <a:t>2018/6/21</a:t>
            </a:fld>
            <a:endParaRPr kumimoji="1" lang="ja-JP" altLang="en-US"/>
          </a:p>
        </p:txBody>
      </p:sp>
      <p:sp>
        <p:nvSpPr>
          <p:cNvPr id="5" name="フッター プレースホルダー 4"/>
          <p:cNvSpPr>
            <a:spLocks noGrp="1"/>
          </p:cNvSpPr>
          <p:nvPr>
            <p:ph type="ftr" sz="quarter" idx="3"/>
          </p:nvPr>
        </p:nvSpPr>
        <p:spPr>
          <a:xfrm>
            <a:off x="2583432" y="10011253"/>
            <a:ext cx="2394400" cy="575071"/>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6" y="10011253"/>
            <a:ext cx="1764295" cy="575071"/>
          </a:xfrm>
          <a:prstGeom prst="rect">
            <a:avLst/>
          </a:prstGeom>
        </p:spPr>
        <p:txBody>
          <a:bodyPr vert="horz" lIns="104306" tIns="52153" rIns="104306" bIns="52153" rtlCol="0" anchor="ctr"/>
          <a:lstStyle>
            <a:lvl1pPr algn="r">
              <a:defRPr sz="1400">
                <a:solidFill>
                  <a:schemeClr val="tx1">
                    <a:tint val="75000"/>
                  </a:schemeClr>
                </a:solidFill>
              </a:defRPr>
            </a:lvl1pPr>
          </a:lstStyle>
          <a:p>
            <a:fld id="{DC869DE1-5DE7-4B35-BD95-7D4A047E6B80}" type="slidenum">
              <a:rPr kumimoji="1" lang="ja-JP" altLang="en-US" smtClean="0"/>
              <a:t>‹#›</a:t>
            </a:fld>
            <a:endParaRPr kumimoji="1" lang="ja-JP" altLang="en-US"/>
          </a:p>
        </p:txBody>
      </p:sp>
    </p:spTree>
    <p:extLst>
      <p:ext uri="{BB962C8B-B14F-4D97-AF65-F5344CB8AC3E}">
        <p14:creationId xmlns:p14="http://schemas.microsoft.com/office/powerpoint/2010/main" val="3103662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12.jpeg"/><Relationship Id="rId2" Type="http://schemas.openxmlformats.org/officeDocument/2006/relationships/image" Target="../media/image20.gif"/><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848706" y="1608337"/>
            <a:ext cx="3767231" cy="71533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gn="ctr"/>
            <a:endPar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 name="正方形/長方形 5"/>
          <p:cNvSpPr/>
          <p:nvPr/>
        </p:nvSpPr>
        <p:spPr>
          <a:xfrm>
            <a:off x="199879" y="271753"/>
            <a:ext cx="7056784" cy="1365385"/>
          </a:xfrm>
          <a:prstGeom prst="rect">
            <a:avLst/>
          </a:prstGeom>
          <a:ln w="76200"/>
        </p:spPr>
        <p:style>
          <a:lnRef idx="2">
            <a:schemeClr val="accent3"/>
          </a:lnRef>
          <a:fillRef idx="1">
            <a:schemeClr val="lt1"/>
          </a:fillRef>
          <a:effectRef idx="0">
            <a:schemeClr val="accent3"/>
          </a:effectRef>
          <a:fontRef idx="minor">
            <a:schemeClr val="dk1"/>
          </a:fontRef>
        </p:style>
        <p:txBody>
          <a:bodyPr rtlCol="0" anchor="t"/>
          <a:lstStyle/>
          <a:p>
            <a:r>
              <a:rPr lang="ja-JP" altLang="en-US" sz="1000" dirty="0" smtClean="0"/>
              <a:t>　</a:t>
            </a:r>
            <a:r>
              <a:rPr lang="ja-JP" altLang="en-US" sz="1000" dirty="0">
                <a:latin typeface="HGP創英角ﾎﾟｯﾌﾟ体" panose="040B0A00000000000000" pitchFamily="50" charset="-128"/>
                <a:ea typeface="HGP創英角ﾎﾟｯﾌﾟ体" panose="040B0A00000000000000" pitchFamily="50" charset="-128"/>
              </a:rPr>
              <a:t>　</a:t>
            </a:r>
            <a:r>
              <a:rPr lang="ja-JP" altLang="en-US" sz="1000" dirty="0" smtClean="0">
                <a:latin typeface="HGP創英角ｺﾞｼｯｸUB" panose="020B0900000000000000" pitchFamily="50" charset="-128"/>
                <a:ea typeface="HGP創英角ｺﾞｼｯｸUB" panose="020B0900000000000000" pitchFamily="50" charset="-128"/>
              </a:rPr>
              <a:t>平成３０年</a:t>
            </a:r>
            <a:r>
              <a:rPr lang="ja-JP" altLang="en-US" sz="1000" dirty="0">
                <a:latin typeface="HGP創英角ｺﾞｼｯｸUB" panose="020B0900000000000000" pitchFamily="50" charset="-128"/>
                <a:ea typeface="HGP創英角ｺﾞｼｯｸUB" panose="020B0900000000000000" pitchFamily="50" charset="-128"/>
              </a:rPr>
              <a:t>度</a:t>
            </a:r>
            <a:r>
              <a:rPr lang="ja-JP" altLang="en-US" sz="1000" dirty="0" smtClean="0">
                <a:latin typeface="HGP創英角ｺﾞｼｯｸUB" panose="020B0900000000000000" pitchFamily="50" charset="-128"/>
                <a:ea typeface="HGP創英角ｺﾞｼｯｸUB" panose="020B0900000000000000" pitchFamily="50" charset="-128"/>
              </a:rPr>
              <a:t>　</a:t>
            </a:r>
            <a:r>
              <a:rPr lang="en-US" altLang="ja-JP" sz="1000" dirty="0" err="1" smtClean="0">
                <a:latin typeface="HGP創英角ｺﾞｼｯｸUB" panose="020B0900000000000000" pitchFamily="50" charset="-128"/>
                <a:ea typeface="HGP創英角ｺﾞｼｯｸUB" panose="020B0900000000000000" pitchFamily="50" charset="-128"/>
              </a:rPr>
              <a:t>vol</a:t>
            </a:r>
            <a:r>
              <a:rPr lang="ja-JP" altLang="en-US" sz="1000" dirty="0">
                <a:latin typeface="HGP創英角ｺﾞｼｯｸUB" panose="020B0900000000000000" pitchFamily="50" charset="-128"/>
                <a:ea typeface="HGP創英角ｺﾞｼｯｸUB" panose="020B0900000000000000" pitchFamily="50" charset="-128"/>
              </a:rPr>
              <a:t>７</a:t>
            </a:r>
            <a:r>
              <a:rPr lang="en-US" altLang="ja-JP" sz="1000" dirty="0" smtClean="0">
                <a:latin typeface="HGP創英角ｺﾞｼｯｸUB" panose="020B0900000000000000" pitchFamily="50" charset="-128"/>
                <a:ea typeface="HGP創英角ｺﾞｼｯｸUB" panose="020B0900000000000000" pitchFamily="50" charset="-128"/>
              </a:rPr>
              <a:t>                                                                    </a:t>
            </a:r>
            <a:r>
              <a:rPr lang="ja-JP" altLang="en-US" sz="1000" dirty="0" smtClean="0">
                <a:latin typeface="HGP創英角ｺﾞｼｯｸUB" panose="020B0900000000000000" pitchFamily="50" charset="-128"/>
                <a:ea typeface="HGP創英角ｺﾞｼｯｸUB" panose="020B0900000000000000" pitchFamily="50" charset="-128"/>
              </a:rPr>
              <a:t>発行　</a:t>
            </a:r>
            <a:r>
              <a:rPr lang="en-US" altLang="ja-JP" sz="1000" dirty="0" smtClean="0">
                <a:latin typeface="HGP創英角ｺﾞｼｯｸUB" panose="020B0900000000000000" pitchFamily="50" charset="-128"/>
                <a:ea typeface="HGP創英角ｺﾞｼｯｸUB" panose="020B0900000000000000" pitchFamily="50" charset="-128"/>
              </a:rPr>
              <a:t>NPO</a:t>
            </a:r>
            <a:r>
              <a:rPr lang="ja-JP" altLang="en-US" sz="1000" dirty="0" smtClean="0">
                <a:latin typeface="HGP創英角ｺﾞｼｯｸUB" panose="020B0900000000000000" pitchFamily="50" charset="-128"/>
                <a:ea typeface="HGP創英角ｺﾞｼｯｸUB" panose="020B0900000000000000" pitchFamily="50" charset="-128"/>
              </a:rPr>
              <a:t>法人スポーツ・サンクチュアリ・川口</a:t>
            </a:r>
            <a:r>
              <a:rPr lang="ja-JP" altLang="en-US" sz="1000" dirty="0" smtClean="0">
                <a:latin typeface="HGP創英角ﾎﾟｯﾌﾟ体" panose="040B0A00000000000000" pitchFamily="50" charset="-128"/>
                <a:ea typeface="HGP創英角ﾎﾟｯﾌﾟ体" panose="040B0A00000000000000" pitchFamily="50" charset="-128"/>
              </a:rPr>
              <a:t>　　　　　　　　　　　　　　　　　　　　　　　　　　　　　　　　　　　　　　　　　　　　　　　　　　　　　　　　</a:t>
            </a:r>
            <a:endParaRPr kumimoji="1" lang="en-US" altLang="ja-JP" sz="1000" dirty="0" smtClean="0">
              <a:latin typeface="HGP創英角ﾎﾟｯﾌﾟ体" panose="040B0A00000000000000" pitchFamily="50" charset="-128"/>
              <a:ea typeface="HGP創英角ﾎﾟｯﾌﾟ体" panose="040B0A00000000000000" pitchFamily="50" charset="-128"/>
            </a:endParaRPr>
          </a:p>
          <a:p>
            <a:r>
              <a:rPr lang="ja-JP" altLang="en-US" sz="1000" dirty="0" smtClean="0">
                <a:latin typeface="HGP創英角ﾎﾟｯﾌﾟ体" panose="040B0A00000000000000" pitchFamily="50" charset="-128"/>
                <a:ea typeface="HGP創英角ﾎﾟｯﾌﾟ体" panose="040B0A00000000000000" pitchFamily="50" charset="-128"/>
              </a:rPr>
              <a:t>　　　　　　　　　　　　　　　　　　　　　　　　　　　　　　　　　　　　　　　　　　　　　　　　　　　　　　　　　　　　　　　　　</a:t>
            </a:r>
            <a:endParaRPr lang="en-US" altLang="ja-JP" sz="1000"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　　　　　　　　　　</a:t>
            </a:r>
            <a:r>
              <a:rPr kumimoji="1" lang="ja-JP" altLang="en-US" sz="2800" b="1" dirty="0" smtClean="0">
                <a:solidFill>
                  <a:srgbClr val="FFC000"/>
                </a:solidFill>
                <a:latin typeface="HGP創英角ｺﾞｼｯｸUB" panose="020B0900000000000000" pitchFamily="50" charset="-128"/>
                <a:ea typeface="HGP創英角ｺﾞｼｯｸUB" panose="020B0900000000000000" pitchFamily="50" charset="-128"/>
              </a:rPr>
              <a:t>サンクチュアリ</a:t>
            </a:r>
            <a:r>
              <a:rPr kumimoji="1" lang="ja-JP" altLang="en-US" sz="2000" b="1" dirty="0" smtClean="0">
                <a:latin typeface="HGP創英角ｺﾞｼｯｸUB" panose="020B0900000000000000" pitchFamily="50" charset="-128"/>
                <a:ea typeface="HGP創英角ｺﾞｼｯｸUB" panose="020B0900000000000000" pitchFamily="50" charset="-128"/>
              </a:rPr>
              <a:t>のきまぐれ通信</a:t>
            </a:r>
            <a:r>
              <a:rPr kumimoji="1" lang="ja-JP" altLang="en-US" dirty="0" smtClean="0">
                <a:latin typeface="HGP創英角ｺﾞｼｯｸUB" panose="020B0900000000000000" pitchFamily="50" charset="-128"/>
                <a:ea typeface="HGP創英角ｺﾞｼｯｸUB" panose="020B0900000000000000" pitchFamily="50" charset="-128"/>
              </a:rPr>
              <a:t>　　　　　　　　　　　　　　　　　　　　　　　　　　　　　　</a:t>
            </a:r>
            <a:endParaRPr lang="en-US" altLang="ja-JP" b="1" dirty="0">
              <a:latin typeface="HGP創英角ｺﾞｼｯｸUB" panose="020B0900000000000000" pitchFamily="50" charset="-128"/>
              <a:ea typeface="HGP創英角ｺﾞｼｯｸUB" panose="020B0900000000000000" pitchFamily="50" charset="-128"/>
            </a:endParaRPr>
          </a:p>
          <a:p>
            <a:r>
              <a:rPr kumimoji="1" lang="ja-JP" altLang="en-US" sz="1100" b="1" dirty="0" smtClean="0">
                <a:latin typeface="HGP創英角ｺﾞｼｯｸUB" panose="020B0900000000000000" pitchFamily="50" charset="-128"/>
                <a:ea typeface="HGP創英角ｺﾞｼｯｸUB" panose="020B0900000000000000" pitchFamily="50" charset="-128"/>
              </a:rPr>
              <a:t>　　　　　　　　　　　　　　　　　　　　　　　　　　　　　　　　　　　　　　　　　　　　　　　</a:t>
            </a:r>
            <a:r>
              <a:rPr lang="ja-JP" altLang="en-US" sz="1100" b="1" dirty="0" smtClean="0">
                <a:latin typeface="HGP創英角ｺﾞｼｯｸUB" panose="020B0900000000000000" pitchFamily="50" charset="-128"/>
                <a:ea typeface="HGP創英角ｺﾞｼｯｸUB" panose="020B0900000000000000" pitchFamily="50" charset="-128"/>
              </a:rPr>
              <a:t>　　　　　　　　　　　　</a:t>
            </a:r>
            <a:r>
              <a:rPr lang="ja-JP" altLang="en-US" sz="1100" b="1" dirty="0" smtClean="0">
                <a:latin typeface="HGP創英角ﾎﾟｯﾌﾟ体" panose="040B0A00000000000000" pitchFamily="50" charset="-128"/>
                <a:ea typeface="HGP創英角ﾎﾟｯﾌﾟ体" panose="040B0A00000000000000" pitchFamily="50" charset="-128"/>
              </a:rPr>
              <a:t>　　</a:t>
            </a:r>
            <a:r>
              <a:rPr lang="ja-JP" altLang="en-US" sz="1100" b="1" dirty="0" smtClean="0"/>
              <a:t>　　　　　　　　　　　　　　　　　　　　　　　　　　　　　　　　　　　　　</a:t>
            </a:r>
            <a:endParaRPr lang="en-US" altLang="ja-JP" sz="1100" b="1" dirty="0" smtClean="0"/>
          </a:p>
          <a:p>
            <a:r>
              <a:rPr kumimoji="1" lang="ja-JP" altLang="en-US" sz="1100" b="1" dirty="0"/>
              <a:t>　</a:t>
            </a:r>
            <a:r>
              <a:rPr kumimoji="1" lang="ja-JP" altLang="en-US" sz="1100" b="1" dirty="0" smtClean="0"/>
              <a:t>　　　　　　　　　　　　　　　　　　　　　　　　　　　　　　　　　　　　　　　　　　　　　　　　　　　　　　　　　　</a:t>
            </a:r>
            <a:endParaRPr kumimoji="1" lang="en-US" altLang="ja-JP" sz="900" dirty="0" smtClean="0"/>
          </a:p>
          <a:p>
            <a:r>
              <a:rPr lang="ja-JP" altLang="en-US" sz="900" dirty="0" smtClean="0"/>
              <a:t>　　　　　　　　　　　　　　　　　　　　　　　　　　　　　　　　　　　　　　　　　　　　　　　　　　　　　　　　　　　　　　　　　　　　　　　　　　</a:t>
            </a:r>
            <a:endParaRPr lang="en-US" altLang="ja-JP" sz="900" dirty="0" smtClean="0"/>
          </a:p>
          <a:p>
            <a:r>
              <a:rPr lang="ja-JP" altLang="en-US" sz="900" dirty="0" smtClean="0"/>
              <a:t>　　　　　　　　　　　　　　　　　　　　　　　　　　　　　　　　　　　　　　　　　　　　　　　　　　　　　　　　　　　　　　　　　　　　　</a:t>
            </a:r>
            <a:endParaRPr lang="en-US" altLang="ja-JP" sz="900" dirty="0" smtClean="0"/>
          </a:p>
          <a:p>
            <a:r>
              <a:rPr kumimoji="1" lang="ja-JP" altLang="en-US" sz="1100" b="1" dirty="0" smtClean="0"/>
              <a:t>　　　　　　　　　　　</a:t>
            </a:r>
            <a:endParaRPr kumimoji="1" lang="ja-JP" altLang="en-US" sz="1100" b="1" dirty="0"/>
          </a:p>
        </p:txBody>
      </p:sp>
      <p:sp>
        <p:nvSpPr>
          <p:cNvPr id="2" name="タイトル 1"/>
          <p:cNvSpPr>
            <a:spLocks noGrp="1"/>
          </p:cNvSpPr>
          <p:nvPr>
            <p:ph type="ctrTitle"/>
          </p:nvPr>
        </p:nvSpPr>
        <p:spPr>
          <a:xfrm flipV="1">
            <a:off x="-3060129" y="5982555"/>
            <a:ext cx="1917392" cy="1402867"/>
          </a:xfrm>
        </p:spPr>
        <p:txBody>
          <a:bodyPr/>
          <a:lstStyle/>
          <a:p>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40" y="550369"/>
            <a:ext cx="975159" cy="985003"/>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1264" y="3145893"/>
            <a:ext cx="1404367" cy="1063908"/>
          </a:xfrm>
          <a:prstGeom prst="rect">
            <a:avLst/>
          </a:prstGeom>
          <a:ln>
            <a:noFill/>
          </a:ln>
          <a:effectLst>
            <a:softEdge rad="112500"/>
          </a:effectLst>
        </p:spPr>
      </p:pic>
      <p:sp>
        <p:nvSpPr>
          <p:cNvPr id="3" name="正方形/長方形 2"/>
          <p:cNvSpPr/>
          <p:nvPr/>
        </p:nvSpPr>
        <p:spPr>
          <a:xfrm>
            <a:off x="5505193" y="1034767"/>
            <a:ext cx="1549591" cy="500605"/>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00" dirty="0" smtClean="0">
                <a:latin typeface="HGP創英角ｺﾞｼｯｸUB" panose="020B0900000000000000" pitchFamily="50" charset="-128"/>
                <a:ea typeface="HGP創英角ｺﾞｼｯｸUB" panose="020B0900000000000000" pitchFamily="50" charset="-128"/>
              </a:rPr>
              <a:t>発行責任者　　木暮広子</a:t>
            </a:r>
            <a:endParaRPr kumimoji="1" lang="en-US" altLang="ja-JP" sz="1000" dirty="0" smtClean="0">
              <a:latin typeface="HGP創英角ｺﾞｼｯｸUB" panose="020B0900000000000000" pitchFamily="50" charset="-128"/>
              <a:ea typeface="HGP創英角ｺﾞｼｯｸUB" panose="020B0900000000000000" pitchFamily="50" charset="-128"/>
            </a:endParaRPr>
          </a:p>
          <a:p>
            <a:r>
              <a:rPr lang="ja-JP" altLang="en-US" sz="1000" dirty="0" smtClean="0">
                <a:latin typeface="HGP創英角ｺﾞｼｯｸUB" panose="020B0900000000000000" pitchFamily="50" charset="-128"/>
                <a:ea typeface="HGP創英角ｺﾞｼｯｸUB" panose="020B0900000000000000" pitchFamily="50" charset="-128"/>
              </a:rPr>
              <a:t>☎　　０４８２５３９７００</a:t>
            </a:r>
            <a:endParaRPr lang="en-US" altLang="ja-JP" sz="1000" dirty="0" smtClean="0">
              <a:latin typeface="HGP創英角ｺﾞｼｯｸUB" panose="020B0900000000000000" pitchFamily="50" charset="-128"/>
              <a:ea typeface="HGP創英角ｺﾞｼｯｸUB" panose="020B0900000000000000" pitchFamily="50" charset="-128"/>
            </a:endParaRPr>
          </a:p>
          <a:p>
            <a:r>
              <a:rPr kumimoji="1" lang="ja-JP" altLang="en-US" sz="1000" dirty="0" smtClean="0">
                <a:latin typeface="HGP創英角ｺﾞｼｯｸUB" panose="020B0900000000000000" pitchFamily="50" charset="-128"/>
                <a:ea typeface="HGP創英角ｺﾞｼｯｸUB" panose="020B0900000000000000" pitchFamily="50" charset="-128"/>
              </a:rPr>
              <a:t>✉</a:t>
            </a:r>
            <a:r>
              <a:rPr kumimoji="1" lang="en-US" altLang="ja-JP" sz="1000" dirty="0" smtClean="0">
                <a:latin typeface="HGP創英角ｺﾞｼｯｸUB" panose="020B0900000000000000" pitchFamily="50" charset="-128"/>
                <a:ea typeface="HGP創英角ｺﾞｼｯｸUB" panose="020B0900000000000000" pitchFamily="50" charset="-128"/>
              </a:rPr>
              <a:t>tfpkty2@nifty.com</a:t>
            </a:r>
          </a:p>
          <a:p>
            <a:endParaRPr kumimoji="1" lang="ja-JP" altLang="en-US" sz="1000" dirty="0">
              <a:latin typeface="HGP創英角ﾎﾟｯﾌﾟ体" panose="040B0A00000000000000" pitchFamily="50" charset="-128"/>
              <a:ea typeface="HGP創英角ﾎﾟｯﾌﾟ体" panose="040B0A00000000000000" pitchFamily="50" charset="-128"/>
            </a:endParaRPr>
          </a:p>
        </p:txBody>
      </p:sp>
      <p:sp>
        <p:nvSpPr>
          <p:cNvPr id="8" name="正方形/長方形 7"/>
          <p:cNvSpPr/>
          <p:nvPr/>
        </p:nvSpPr>
        <p:spPr>
          <a:xfrm>
            <a:off x="-3651603" y="4756649"/>
            <a:ext cx="1610356" cy="2182995"/>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t"/>
          <a:lstStyle/>
          <a:p>
            <a:endParaRPr lang="en-US" altLang="ja-JP" sz="1200" b="1" dirty="0" smtClean="0">
              <a:latin typeface="HGP創英角ﾎﾟｯﾌﾟ体" panose="040B0A00000000000000" pitchFamily="50" charset="-128"/>
              <a:ea typeface="HGP創英角ﾎﾟｯﾌﾟ体" panose="040B0A00000000000000" pitchFamily="50" charset="-128"/>
            </a:endParaRPr>
          </a:p>
          <a:p>
            <a:endParaRPr lang="en-US" altLang="ja-JP" sz="1200" b="1" dirty="0">
              <a:latin typeface="HGP創英角ﾎﾟｯﾌﾟ体" panose="040B0A00000000000000" pitchFamily="50" charset="-128"/>
              <a:ea typeface="HGP創英角ﾎﾟｯﾌﾟ体" panose="040B0A00000000000000" pitchFamily="50" charset="-128"/>
            </a:endParaRPr>
          </a:p>
          <a:p>
            <a:r>
              <a:rPr lang="ja-JP" altLang="en-US" sz="1400" b="1" dirty="0">
                <a:latin typeface="HGP創英角ﾎﾟｯﾌﾟ体" panose="040B0A00000000000000" pitchFamily="50" charset="-128"/>
                <a:ea typeface="HGP創英角ﾎﾟｯﾌﾟ体" panose="040B0A00000000000000" pitchFamily="50" charset="-128"/>
              </a:rPr>
              <a:t>　</a:t>
            </a:r>
            <a:endParaRPr lang="en-US" altLang="ja-JP" sz="1400" b="1" dirty="0">
              <a:latin typeface="HGP創英角ﾎﾟｯﾌﾟ体" panose="040B0A00000000000000" pitchFamily="50" charset="-128"/>
              <a:ea typeface="HGP創英角ﾎﾟｯﾌﾟ体" panose="040B0A00000000000000" pitchFamily="50" charset="-128"/>
            </a:endParaRPr>
          </a:p>
          <a:p>
            <a:endParaRPr lang="en-US" altLang="ja-JP" sz="1400" b="1" dirty="0" smtClean="0">
              <a:latin typeface="HGP創英角ﾎﾟｯﾌﾟ体" panose="040B0A00000000000000" pitchFamily="50" charset="-128"/>
              <a:ea typeface="HGP創英角ﾎﾟｯﾌﾟ体" panose="040B0A00000000000000" pitchFamily="50" charset="-128"/>
            </a:endParaRPr>
          </a:p>
          <a:p>
            <a:r>
              <a:rPr lang="ja-JP" altLang="en-US" sz="1400" b="1" dirty="0">
                <a:latin typeface="HGP創英角ﾎﾟｯﾌﾟ体" panose="040B0A00000000000000" pitchFamily="50" charset="-128"/>
                <a:ea typeface="HGP創英角ﾎﾟｯﾌﾟ体" panose="040B0A00000000000000" pitchFamily="50" charset="-128"/>
              </a:rPr>
              <a:t>　</a:t>
            </a:r>
            <a:endParaRPr lang="en-US" altLang="ja-JP" sz="1400" b="1" dirty="0" smtClean="0">
              <a:latin typeface="HGP創英角ﾎﾟｯﾌﾟ体" panose="040B0A00000000000000" pitchFamily="50" charset="-128"/>
              <a:ea typeface="HGP創英角ﾎﾟｯﾌﾟ体" panose="040B0A00000000000000" pitchFamily="50" charset="-128"/>
            </a:endParaRPr>
          </a:p>
          <a:p>
            <a:r>
              <a:rPr lang="ja-JP" altLang="en-US" sz="1400" b="1" dirty="0">
                <a:latin typeface="HGP創英角ﾎﾟｯﾌﾟ体" panose="040B0A00000000000000" pitchFamily="50" charset="-128"/>
                <a:ea typeface="HGP創英角ﾎﾟｯﾌﾟ体" panose="040B0A00000000000000" pitchFamily="50" charset="-128"/>
              </a:rPr>
              <a:t>　</a:t>
            </a:r>
            <a:endParaRPr lang="en-US" altLang="ja-JP" sz="1400" b="1" dirty="0" smtClean="0">
              <a:latin typeface="HGP創英角ﾎﾟｯﾌﾟ体" panose="040B0A00000000000000" pitchFamily="50" charset="-128"/>
              <a:ea typeface="HGP創英角ﾎﾟｯﾌﾟ体" panose="040B0A00000000000000" pitchFamily="50" charset="-128"/>
            </a:endParaRPr>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239" y="3693765"/>
            <a:ext cx="2001552" cy="1501164"/>
          </a:xfrm>
          <a:prstGeom prst="rect">
            <a:avLst/>
          </a:prstGeom>
          <a:ln>
            <a:noFill/>
          </a:ln>
          <a:effectLst>
            <a:softEdge rad="112500"/>
          </a:effectLst>
        </p:spPr>
      </p:pic>
      <p:pic>
        <p:nvPicPr>
          <p:cNvPr id="23" name="図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5631" y="1199378"/>
            <a:ext cx="2100339" cy="1575254"/>
          </a:xfrm>
          <a:prstGeom prst="rect">
            <a:avLst/>
          </a:prstGeom>
          <a:ln>
            <a:noFill/>
          </a:ln>
          <a:effectLst>
            <a:softEdge rad="112500"/>
          </a:effectLst>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2137" y="2390687"/>
            <a:ext cx="2289044" cy="1716782"/>
          </a:xfrm>
          <a:prstGeom prst="rect">
            <a:avLst/>
          </a:prstGeom>
          <a:ln>
            <a:noFill/>
          </a:ln>
          <a:effectLst>
            <a:softEdge rad="112500"/>
          </a:effectLst>
        </p:spPr>
      </p:pic>
      <p:sp>
        <p:nvSpPr>
          <p:cNvPr id="16" name="角丸四角形 15"/>
          <p:cNvSpPr/>
          <p:nvPr/>
        </p:nvSpPr>
        <p:spPr>
          <a:xfrm>
            <a:off x="10505077" y="6588247"/>
            <a:ext cx="1499427" cy="4195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00" dirty="0" smtClean="0"/>
              <a:t>チーム</a:t>
            </a:r>
            <a:r>
              <a:rPr kumimoji="1" lang="en-US" altLang="ja-JP" sz="1000" dirty="0" smtClean="0"/>
              <a:t>KENBI</a:t>
            </a:r>
          </a:p>
          <a:p>
            <a:pPr algn="ctr"/>
            <a:r>
              <a:rPr lang="ja-JP" altLang="en-US" sz="1000" dirty="0" smtClean="0"/>
              <a:t>チーム</a:t>
            </a:r>
            <a:r>
              <a:rPr lang="en-US" altLang="ja-JP" sz="1000" dirty="0" smtClean="0"/>
              <a:t>AKUTIBU</a:t>
            </a:r>
            <a:endParaRPr kumimoji="1" lang="ja-JP" altLang="en-US" sz="1000" dirty="0"/>
          </a:p>
        </p:txBody>
      </p:sp>
      <p:sp>
        <p:nvSpPr>
          <p:cNvPr id="19" name="角丸四角形 18"/>
          <p:cNvSpPr/>
          <p:nvPr/>
        </p:nvSpPr>
        <p:spPr>
          <a:xfrm>
            <a:off x="-1403945" y="1131579"/>
            <a:ext cx="914400" cy="40379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6" name="角丸四角形 25"/>
          <p:cNvSpPr/>
          <p:nvPr/>
        </p:nvSpPr>
        <p:spPr>
          <a:xfrm flipH="1">
            <a:off x="-1565928" y="4905557"/>
            <a:ext cx="1079062" cy="2893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7" name="角丸四角形 26"/>
          <p:cNvSpPr/>
          <p:nvPr/>
        </p:nvSpPr>
        <p:spPr>
          <a:xfrm rot="10800000" flipV="1">
            <a:off x="154293" y="7426094"/>
            <a:ext cx="3332353" cy="5373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smtClean="0">
                <a:latin typeface="HGP創英角ﾎﾟｯﾌﾟ体" panose="040B0A00000000000000" pitchFamily="50" charset="-128"/>
                <a:ea typeface="HGP創英角ﾎﾟｯﾌﾟ体" panose="040B0A00000000000000" pitchFamily="50" charset="-128"/>
              </a:rPr>
              <a:t>ノルディックウォーキングから</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1200" dirty="0" smtClean="0">
                <a:latin typeface="HGP創英角ﾎﾟｯﾌﾟ体" panose="040B0A00000000000000" pitchFamily="50" charset="-128"/>
                <a:ea typeface="HGP創英角ﾎﾟｯﾌﾟ体" panose="040B0A00000000000000" pitchFamily="50" charset="-128"/>
              </a:rPr>
              <a:t>お便りがとどきました。</a:t>
            </a:r>
            <a:endParaRPr kumimoji="1" lang="ja-JP" altLang="en-US" sz="1200" dirty="0">
              <a:latin typeface="HGP創英角ﾎﾟｯﾌﾟ体" panose="040B0A00000000000000" pitchFamily="50" charset="-128"/>
              <a:ea typeface="HGP創英角ﾎﾟｯﾌﾟ体" panose="040B0A00000000000000" pitchFamily="50" charset="-128"/>
            </a:endParaRPr>
          </a:p>
        </p:txBody>
      </p:sp>
      <p:sp>
        <p:nvSpPr>
          <p:cNvPr id="28" name="角丸四角形 27"/>
          <p:cNvSpPr/>
          <p:nvPr/>
        </p:nvSpPr>
        <p:spPr>
          <a:xfrm rot="10800000" flipV="1">
            <a:off x="-3778408" y="1482154"/>
            <a:ext cx="3249181" cy="8324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sz="1200" dirty="0" smtClean="0">
                <a:latin typeface="HGP創英角ﾎﾟｯﾌﾟ体" panose="040B0A00000000000000" pitchFamily="50" charset="-128"/>
                <a:ea typeface="HGP創英角ﾎﾟｯﾌﾟ体" panose="040B0A00000000000000" pitchFamily="50" charset="-128"/>
              </a:rPr>
              <a:t>1</a:t>
            </a:r>
            <a:r>
              <a:rPr kumimoji="1" lang="ja-JP" altLang="en-US" sz="1200" dirty="0" smtClean="0">
                <a:latin typeface="HGP創英角ﾎﾟｯﾌﾟ体" panose="040B0A00000000000000" pitchFamily="50" charset="-128"/>
                <a:ea typeface="HGP創英角ﾎﾟｯﾌﾟ体" panose="040B0A00000000000000" pitchFamily="50" charset="-128"/>
              </a:rPr>
              <a:t>月</a:t>
            </a:r>
            <a:r>
              <a:rPr kumimoji="1" lang="en-US" altLang="ja-JP" sz="1200" dirty="0" smtClean="0">
                <a:latin typeface="HGP創英角ﾎﾟｯﾌﾟ体" panose="040B0A00000000000000" pitchFamily="50" charset="-128"/>
                <a:ea typeface="HGP創英角ﾎﾟｯﾌﾟ体" panose="040B0A00000000000000" pitchFamily="50" charset="-128"/>
              </a:rPr>
              <a:t>27</a:t>
            </a:r>
            <a:r>
              <a:rPr kumimoji="1" lang="ja-JP" altLang="en-US" sz="1200" dirty="0" smtClean="0">
                <a:latin typeface="HGP創英角ﾎﾟｯﾌﾟ体" panose="040B0A00000000000000" pitchFamily="50" charset="-128"/>
                <a:ea typeface="HGP創英角ﾎﾟｯﾌﾟ体" panose="040B0A00000000000000" pitchFamily="50" charset="-128"/>
              </a:rPr>
              <a:t>日</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pPr algn="ctr"/>
            <a:r>
              <a:rPr lang="ja-JP" altLang="en-US" sz="1200" dirty="0">
                <a:latin typeface="HGP創英角ﾎﾟｯﾌﾟ体" panose="040B0A00000000000000" pitchFamily="50" charset="-128"/>
                <a:ea typeface="HGP創英角ﾎﾟｯﾌﾟ体" panose="040B0A00000000000000" pitchFamily="50" charset="-128"/>
              </a:rPr>
              <a:t>多世代交流</a:t>
            </a:r>
            <a:r>
              <a:rPr lang="ja-JP" altLang="en-US" sz="1200" dirty="0" smtClean="0">
                <a:latin typeface="HGP創英角ﾎﾟｯﾌﾟ体" panose="040B0A00000000000000" pitchFamily="50" charset="-128"/>
                <a:ea typeface="HGP創英角ﾎﾟｯﾌﾟ体" panose="040B0A00000000000000" pitchFamily="50" charset="-128"/>
              </a:rPr>
              <a:t>企画</a:t>
            </a:r>
            <a:endParaRPr lang="en-US" altLang="ja-JP" sz="12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1200" dirty="0">
                <a:latin typeface="HGP創英角ﾎﾟｯﾌﾟ体" panose="040B0A00000000000000" pitchFamily="50" charset="-128"/>
                <a:ea typeface="HGP創英角ﾎﾟｯﾌﾟ体" panose="040B0A00000000000000" pitchFamily="50" charset="-128"/>
              </a:rPr>
              <a:t>親子</a:t>
            </a:r>
            <a:r>
              <a:rPr kumimoji="1" lang="ja-JP" altLang="en-US" sz="1200" dirty="0" smtClean="0">
                <a:latin typeface="HGP創英角ﾎﾟｯﾌﾟ体" panose="040B0A00000000000000" pitchFamily="50" charset="-128"/>
                <a:ea typeface="HGP創英角ﾎﾟｯﾌﾟ体" panose="040B0A00000000000000" pitchFamily="50" charset="-128"/>
              </a:rPr>
              <a:t>もシニアも歩こう♪走ろう♪</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pPr algn="ctr"/>
            <a:r>
              <a:rPr lang="ja-JP" altLang="en-US" sz="1200" dirty="0" smtClean="0">
                <a:latin typeface="HGP創英角ﾎﾟｯﾌﾟ体" panose="040B0A00000000000000" pitchFamily="50" charset="-128"/>
                <a:ea typeface="HGP創英角ﾎﾟｯﾌﾟ体" panose="040B0A00000000000000" pitchFamily="50" charset="-128"/>
              </a:rPr>
              <a:t>ウォ</a:t>
            </a:r>
            <a:r>
              <a:rPr lang="en-US" altLang="ja-JP" sz="1200" dirty="0">
                <a:latin typeface="HGP創英角ﾎﾟｯﾌﾟ体" panose="040B0A00000000000000" pitchFamily="50" charset="-128"/>
                <a:ea typeface="HGP創英角ﾎﾟｯﾌﾟ体" panose="040B0A00000000000000" pitchFamily="50" charset="-128"/>
              </a:rPr>
              <a:t>―</a:t>
            </a:r>
            <a:r>
              <a:rPr lang="ja-JP" altLang="en-US" sz="1200" dirty="0" smtClean="0">
                <a:latin typeface="HGP創英角ﾎﾟｯﾌﾟ体" panose="040B0A00000000000000" pitchFamily="50" charset="-128"/>
                <a:ea typeface="HGP創英角ﾎﾟｯﾌﾟ体" panose="040B0A00000000000000" pitchFamily="50" charset="-128"/>
              </a:rPr>
              <a:t>キング＆かけっこ測定会</a:t>
            </a:r>
            <a:endParaRPr kumimoji="1" lang="ja-JP" altLang="en-US" sz="1200" dirty="0">
              <a:latin typeface="HGP創英角ﾎﾟｯﾌﾟ体" panose="040B0A00000000000000" pitchFamily="50" charset="-128"/>
              <a:ea typeface="HGP創英角ﾎﾟｯﾌﾟ体" panose="040B0A00000000000000" pitchFamily="50" charset="-128"/>
            </a:endParaRPr>
          </a:p>
        </p:txBody>
      </p:sp>
      <p:sp>
        <p:nvSpPr>
          <p:cNvPr id="29" name="角丸四角形 28"/>
          <p:cNvSpPr/>
          <p:nvPr/>
        </p:nvSpPr>
        <p:spPr>
          <a:xfrm>
            <a:off x="8263447" y="5702212"/>
            <a:ext cx="802254" cy="29187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0" name="正方形/長方形 29"/>
          <p:cNvSpPr/>
          <p:nvPr/>
        </p:nvSpPr>
        <p:spPr>
          <a:xfrm rot="10800000" flipV="1">
            <a:off x="10615571" y="9434139"/>
            <a:ext cx="1278438" cy="709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p:cNvPicPr>
            <a:picLocks noChangeAspect="1"/>
          </p:cNvPicPr>
          <p:nvPr/>
        </p:nvPicPr>
        <p:blipFill rotWithShape="1">
          <a:blip r:embed="rId7" cstate="print">
            <a:extLst>
              <a:ext uri="{28A0092B-C50C-407E-A947-70E740481C1C}">
                <a14:useLocalDpi xmlns:a14="http://schemas.microsoft.com/office/drawing/2010/main" val="0"/>
              </a:ext>
            </a:extLst>
          </a:blip>
          <a:srcRect l="21806" t="12171" r="21544" b="9226"/>
          <a:stretch/>
        </p:blipFill>
        <p:spPr>
          <a:xfrm>
            <a:off x="8664574" y="6588247"/>
            <a:ext cx="1063319" cy="1106531"/>
          </a:xfrm>
          <a:prstGeom prst="rect">
            <a:avLst/>
          </a:prstGeom>
          <a:ln>
            <a:noFill/>
          </a:ln>
          <a:effectLst>
            <a:softEdge rad="112500"/>
          </a:effectLst>
        </p:spPr>
      </p:pic>
      <p:sp>
        <p:nvSpPr>
          <p:cNvPr id="38" name="正方形/長方形 37"/>
          <p:cNvSpPr/>
          <p:nvPr/>
        </p:nvSpPr>
        <p:spPr>
          <a:xfrm>
            <a:off x="3621829" y="1790650"/>
            <a:ext cx="3759202" cy="878497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7035" y="1680206"/>
            <a:ext cx="1131205" cy="1508273"/>
          </a:xfrm>
          <a:prstGeom prst="ellipse">
            <a:avLst/>
          </a:prstGeom>
          <a:ln>
            <a:noFill/>
          </a:ln>
          <a:effectLst>
            <a:softEdge rad="112500"/>
          </a:effectLst>
        </p:spPr>
      </p:pic>
      <p:sp>
        <p:nvSpPr>
          <p:cNvPr id="12" name="円/楕円 11"/>
          <p:cNvSpPr/>
          <p:nvPr/>
        </p:nvSpPr>
        <p:spPr>
          <a:xfrm>
            <a:off x="4418240" y="1728266"/>
            <a:ext cx="2962791" cy="129614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pPr algn="ctr"/>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pPr algn="ctr"/>
            <a:r>
              <a:rPr lang="ja-JP" altLang="en-US" sz="1100" dirty="0" smtClean="0">
                <a:latin typeface="HGP創英角ﾎﾟｯﾌﾟ体" panose="040B0A00000000000000" pitchFamily="50" charset="-128"/>
                <a:ea typeface="HGP創英角ﾎﾟｯﾌﾟ体" panose="040B0A00000000000000" pitchFamily="50" charset="-128"/>
              </a:rPr>
              <a:t>今までのｻﾝｸﾁｭｱﾘ</a:t>
            </a:r>
            <a:endParaRPr lang="en-US" altLang="ja-JP" sz="1100" dirty="0" smtClean="0">
              <a:latin typeface="HGP創英角ﾎﾟｯﾌﾟ体" panose="040B0A00000000000000" pitchFamily="50" charset="-128"/>
              <a:ea typeface="HGP創英角ﾎﾟｯﾌﾟ体" panose="040B0A00000000000000" pitchFamily="50" charset="-128"/>
            </a:endParaRPr>
          </a:p>
          <a:p>
            <a:pPr algn="ctr"/>
            <a:r>
              <a:rPr lang="ja-JP" altLang="en-US" sz="1100" dirty="0">
                <a:latin typeface="HGP創英角ﾎﾟｯﾌﾟ体" panose="040B0A00000000000000" pitchFamily="50" charset="-128"/>
                <a:ea typeface="HGP創英角ﾎﾟｯﾌﾟ体" panose="040B0A00000000000000" pitchFamily="50" charset="-128"/>
              </a:rPr>
              <a:t>これから</a:t>
            </a:r>
            <a:r>
              <a:rPr lang="ja-JP" altLang="en-US" sz="1100" dirty="0" smtClean="0">
                <a:latin typeface="HGP創英角ﾎﾟｯﾌﾟ体" panose="040B0A00000000000000" pitchFamily="50" charset="-128"/>
                <a:ea typeface="HGP創英角ﾎﾟｯﾌﾟ体" panose="040B0A00000000000000" pitchFamily="50" charset="-128"/>
              </a:rPr>
              <a:t>のｻﾝｸﾁｭｱﾘについて</a:t>
            </a:r>
            <a:endParaRPr lang="en-US" altLang="ja-JP" sz="1100" dirty="0" smtClean="0">
              <a:latin typeface="HGP創英角ﾎﾟｯﾌﾟ体" panose="040B0A00000000000000" pitchFamily="50" charset="-128"/>
              <a:ea typeface="HGP創英角ﾎﾟｯﾌﾟ体" panose="040B0A00000000000000" pitchFamily="50" charset="-128"/>
            </a:endParaRPr>
          </a:p>
          <a:p>
            <a:pPr algn="ctr"/>
            <a:r>
              <a:rPr lang="ja-JP" altLang="en-US" sz="1100" dirty="0" smtClean="0">
                <a:latin typeface="HGP創英角ﾎﾟｯﾌﾟ体" panose="040B0A00000000000000" pitchFamily="50" charset="-128"/>
                <a:ea typeface="HGP創英角ﾎﾟｯﾌﾟ体" panose="040B0A00000000000000" pitchFamily="50" charset="-128"/>
              </a:rPr>
              <a:t>前号に引き続き</a:t>
            </a:r>
            <a:endParaRPr lang="en-US" altLang="ja-JP" sz="1100" dirty="0" smtClean="0">
              <a:latin typeface="HGP創英角ﾎﾟｯﾌﾟ体" panose="040B0A00000000000000" pitchFamily="50" charset="-128"/>
              <a:ea typeface="HGP創英角ﾎﾟｯﾌﾟ体" panose="040B0A00000000000000" pitchFamily="50" charset="-128"/>
            </a:endParaRPr>
          </a:p>
          <a:p>
            <a:pPr algn="ctr"/>
            <a:r>
              <a:rPr lang="ja-JP" altLang="en-US" sz="1100" dirty="0" smtClean="0">
                <a:latin typeface="HGP創英角ﾎﾟｯﾌﾟ体" panose="040B0A00000000000000" pitchFamily="50" charset="-128"/>
                <a:ea typeface="HGP創英角ﾎﾟｯﾌﾟ体" panose="040B0A00000000000000" pitchFamily="50" charset="-128"/>
              </a:rPr>
              <a:t>相澤和江クラブマネージャー</a:t>
            </a:r>
            <a:endParaRPr lang="en-US" altLang="ja-JP" sz="1100" dirty="0" smtClean="0">
              <a:latin typeface="HGP創英角ﾎﾟｯﾌﾟ体" panose="040B0A00000000000000" pitchFamily="50" charset="-128"/>
              <a:ea typeface="HGP創英角ﾎﾟｯﾌﾟ体" panose="040B0A00000000000000" pitchFamily="50" charset="-128"/>
            </a:endParaRPr>
          </a:p>
          <a:p>
            <a:pPr algn="ctr"/>
            <a:r>
              <a:rPr lang="ja-JP" altLang="en-US" sz="1100" dirty="0" smtClean="0">
                <a:latin typeface="HGP創英角ﾎﾟｯﾌﾟ体" panose="040B0A00000000000000" pitchFamily="50" charset="-128"/>
                <a:ea typeface="HGP創英角ﾎﾟｯﾌﾟ体" panose="040B0A00000000000000" pitchFamily="50" charset="-128"/>
              </a:rPr>
              <a:t>に話してもらいました。</a:t>
            </a:r>
            <a:endParaRPr lang="en-US" altLang="ja-JP" sz="1100" dirty="0" smtClean="0">
              <a:latin typeface="HGP創英角ﾎﾟｯﾌﾟ体" panose="040B0A00000000000000" pitchFamily="50" charset="-128"/>
              <a:ea typeface="HGP創英角ﾎﾟｯﾌﾟ体" panose="040B0A00000000000000" pitchFamily="50" charset="-128"/>
            </a:endParaRPr>
          </a:p>
          <a:p>
            <a:pPr algn="ctr"/>
            <a:endParaRPr lang="en-US" altLang="ja-JP" sz="1100" dirty="0" smtClean="0">
              <a:latin typeface="HGP創英角ﾎﾟｯﾌﾟ体" panose="040B0A00000000000000" pitchFamily="50" charset="-128"/>
              <a:ea typeface="HGP創英角ﾎﾟｯﾌﾟ体" panose="040B0A00000000000000" pitchFamily="50" charset="-128"/>
            </a:endParaRPr>
          </a:p>
          <a:p>
            <a:pPr algn="ctr"/>
            <a:endParaRPr lang="en-US" altLang="ja-JP" sz="1100" dirty="0" smtClean="0">
              <a:latin typeface="HGP創英角ﾎﾟｯﾌﾟ体" panose="040B0A00000000000000" pitchFamily="50" charset="-128"/>
              <a:ea typeface="HGP創英角ﾎﾟｯﾌﾟ体" panose="040B0A00000000000000" pitchFamily="50" charset="-128"/>
            </a:endParaRPr>
          </a:p>
          <a:p>
            <a:pPr algn="ctr"/>
            <a:endParaRPr kumimoji="1" lang="en-US" altLang="ja-JP" sz="1100" dirty="0" smtClean="0">
              <a:latin typeface="HGP創英角ﾎﾟｯﾌﾟ体" panose="040B0A00000000000000" pitchFamily="50" charset="-128"/>
              <a:ea typeface="HGP創英角ﾎﾟｯﾌﾟ体" panose="040B0A00000000000000" pitchFamily="50" charset="-128"/>
            </a:endParaRPr>
          </a:p>
        </p:txBody>
      </p:sp>
      <p:sp>
        <p:nvSpPr>
          <p:cNvPr id="13" name="正方形/長方形 12"/>
          <p:cNvSpPr/>
          <p:nvPr/>
        </p:nvSpPr>
        <p:spPr>
          <a:xfrm>
            <a:off x="3582809" y="3123184"/>
            <a:ext cx="3798219" cy="5956612"/>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lang="ja-JP" altLang="ja-JP" sz="1000" dirty="0">
              <a:latin typeface="HGP創英角ﾎﾟｯﾌﾟ体" panose="040B0A00000000000000" pitchFamily="50" charset="-128"/>
              <a:ea typeface="HGP創英角ﾎﾟｯﾌﾟ体" panose="040B0A00000000000000" pitchFamily="50" charset="-128"/>
            </a:endParaRPr>
          </a:p>
        </p:txBody>
      </p:sp>
      <p:sp>
        <p:nvSpPr>
          <p:cNvPr id="41" name="正方形/長方形 40"/>
          <p:cNvSpPr/>
          <p:nvPr/>
        </p:nvSpPr>
        <p:spPr>
          <a:xfrm>
            <a:off x="9986023" y="5504063"/>
            <a:ext cx="1008112" cy="47139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lang="ja-JP" altLang="ja-JP" sz="1000" dirty="0">
              <a:latin typeface="HGP創英角ﾎﾟｯﾌﾟ体" panose="040B0A00000000000000" pitchFamily="50" charset="-128"/>
              <a:ea typeface="HGP創英角ﾎﾟｯﾌﾟ体" panose="040B0A00000000000000" pitchFamily="50" charset="-128"/>
            </a:endParaRPr>
          </a:p>
        </p:txBody>
      </p:sp>
      <p:sp>
        <p:nvSpPr>
          <p:cNvPr id="17" name="正方形/長方形 16"/>
          <p:cNvSpPr/>
          <p:nvPr/>
        </p:nvSpPr>
        <p:spPr>
          <a:xfrm>
            <a:off x="3601135" y="3145893"/>
            <a:ext cx="3831210" cy="7412477"/>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lang="ja-JP" altLang="en-US" sz="1000" dirty="0" smtClean="0">
                <a:latin typeface="HGP創英角ﾎﾟｯﾌﾟ体" panose="040B0A00000000000000" pitchFamily="50" charset="-128"/>
                <a:ea typeface="HGP創英角ﾎﾟｯﾌﾟ体" panose="040B0A00000000000000" pitchFamily="50" charset="-128"/>
              </a:rPr>
              <a:t>前号ではこれまでのサンクチュアリについて話していただきました。</a:t>
            </a:r>
            <a:endParaRPr lang="en-US" altLang="ja-JP" sz="1000" dirty="0" smtClean="0">
              <a:latin typeface="HGP創英角ﾎﾟｯﾌﾟ体" panose="040B0A00000000000000" pitchFamily="50" charset="-128"/>
              <a:ea typeface="HGP創英角ﾎﾟｯﾌﾟ体" panose="040B0A00000000000000" pitchFamily="50" charset="-128"/>
            </a:endParaRPr>
          </a:p>
          <a:p>
            <a:r>
              <a:rPr lang="ja-JP" altLang="en-US" sz="1000" dirty="0" smtClean="0">
                <a:latin typeface="HGP創英角ﾎﾟｯﾌﾟ体" panose="040B0A00000000000000" pitchFamily="50" charset="-128"/>
                <a:ea typeface="HGP創英角ﾎﾟｯﾌﾟ体" panose="040B0A00000000000000" pitchFamily="50" charset="-128"/>
              </a:rPr>
              <a:t>広報誌を読んでくださった方からは、「サンクチュアリの名前の由来について、今までなぜサンクチュアリなんだろ？とか思っていたけれど、色々分かって良かった」と嬉しい感想もいただきました。</a:t>
            </a:r>
            <a:endParaRPr lang="en-US" altLang="ja-JP" sz="1000" dirty="0" smtClean="0">
              <a:latin typeface="HGP創英角ﾎﾟｯﾌﾟ体" panose="040B0A00000000000000" pitchFamily="50" charset="-128"/>
              <a:ea typeface="HGP創英角ﾎﾟｯﾌﾟ体" panose="040B0A00000000000000" pitchFamily="50" charset="-128"/>
            </a:endParaRPr>
          </a:p>
          <a:p>
            <a:endParaRPr lang="en-US" altLang="ja-JP" sz="1000" dirty="0" smtClean="0">
              <a:latin typeface="HGP創英角ﾎﾟｯﾌﾟ体" panose="040B0A00000000000000" pitchFamily="50" charset="-128"/>
              <a:ea typeface="HGP創英角ﾎﾟｯﾌﾟ体" panose="040B0A00000000000000" pitchFamily="50" charset="-128"/>
            </a:endParaRPr>
          </a:p>
          <a:p>
            <a:r>
              <a:rPr lang="ja-JP" altLang="en-US" sz="1000" dirty="0" smtClean="0">
                <a:latin typeface="HGP創英角ﾎﾟｯﾌﾟ体" panose="040B0A00000000000000" pitchFamily="50" charset="-128"/>
                <a:ea typeface="HGP創英角ﾎﾟｯﾌﾟ体" panose="040B0A00000000000000" pitchFamily="50" charset="-128"/>
              </a:rPr>
              <a:t>今回は</a:t>
            </a:r>
            <a:r>
              <a:rPr lang="ja-JP" altLang="ja-JP" sz="1000" dirty="0" smtClean="0">
                <a:latin typeface="HGP創英角ﾎﾟｯﾌﾟ体" panose="040B0A00000000000000" pitchFamily="50" charset="-128"/>
                <a:ea typeface="HGP創英角ﾎﾟｯﾌﾟ体" panose="040B0A00000000000000" pitchFamily="50" charset="-128"/>
              </a:rPr>
              <a:t>今後</a:t>
            </a:r>
            <a:r>
              <a:rPr lang="ja-JP" altLang="ja-JP" sz="1000" dirty="0">
                <a:latin typeface="HGP創英角ﾎﾟｯﾌﾟ体" panose="040B0A00000000000000" pitchFamily="50" charset="-128"/>
                <a:ea typeface="HGP創英角ﾎﾟｯﾌﾟ体" panose="040B0A00000000000000" pitchFamily="50" charset="-128"/>
              </a:rPr>
              <a:t>検討している企画内容をご紹介します</a:t>
            </a:r>
            <a:r>
              <a:rPr lang="ja-JP" altLang="ja-JP" sz="1000" dirty="0" smtClean="0">
                <a:latin typeface="HGP創英角ﾎﾟｯﾌﾟ体" panose="040B0A00000000000000" pitchFamily="50" charset="-128"/>
                <a:ea typeface="HGP創英角ﾎﾟｯﾌﾟ体" panose="040B0A00000000000000" pitchFamily="50" charset="-128"/>
              </a:rPr>
              <a:t>。</a:t>
            </a:r>
            <a:endParaRPr lang="ja-JP" altLang="ja-JP" sz="1000" dirty="0">
              <a:latin typeface="HGP創英角ﾎﾟｯﾌﾟ体" panose="040B0A00000000000000" pitchFamily="50" charset="-128"/>
              <a:ea typeface="HGP創英角ﾎﾟｯﾌﾟ体" panose="040B0A00000000000000" pitchFamily="50" charset="-128"/>
            </a:endParaRPr>
          </a:p>
          <a:p>
            <a:r>
              <a:rPr lang="ja-JP" altLang="ja-JP" sz="1000" dirty="0">
                <a:latin typeface="HGP創英角ﾎﾟｯﾌﾟ体" panose="040B0A00000000000000" pitchFamily="50" charset="-128"/>
                <a:ea typeface="HGP創英角ﾎﾟｯﾌﾟ体" panose="040B0A00000000000000" pitchFamily="50" charset="-128"/>
              </a:rPr>
              <a:t>例えば、旅先で、その地域のクラブのウォーキングに参加できるようご紹介。ウォーキングの後には、地元の方に、お勧めのお店を紹介して頂き、お得においしいものを頂くなど、こんなライフスタイルサポートサービスは、いかがでしょうか？</a:t>
            </a:r>
          </a:p>
          <a:p>
            <a:r>
              <a:rPr lang="ja-JP" altLang="ja-JP" sz="1000" dirty="0">
                <a:latin typeface="HGP創英角ﾎﾟｯﾌﾟ体" panose="040B0A00000000000000" pitchFamily="50" charset="-128"/>
                <a:ea typeface="HGP創英角ﾎﾟｯﾌﾟ体" panose="040B0A00000000000000" pitchFamily="50" charset="-128"/>
              </a:rPr>
              <a:t>全国の仲間の繋がりから、すでに昨年は、大分のクラブの野球少年たちが北海道のクラブに合宿に行き、雪の中の大自然を満喫したそうです。（しかも、料金もとってもお得だったとか？）サンクチュアリでもぜひそんな交流を行なってみたいですね。</a:t>
            </a:r>
          </a:p>
          <a:p>
            <a:r>
              <a:rPr lang="en-US" altLang="ja-JP" sz="1000" dirty="0">
                <a:latin typeface="HGP創英角ﾎﾟｯﾌﾟ体" panose="040B0A00000000000000" pitchFamily="50" charset="-128"/>
                <a:ea typeface="HGP創英角ﾎﾟｯﾌﾟ体" panose="040B0A00000000000000" pitchFamily="50" charset="-128"/>
              </a:rPr>
              <a:t> </a:t>
            </a:r>
            <a:endParaRPr lang="ja-JP" altLang="ja-JP" sz="1000" dirty="0">
              <a:latin typeface="HGP創英角ﾎﾟｯﾌﾟ体" panose="040B0A00000000000000" pitchFamily="50" charset="-128"/>
              <a:ea typeface="HGP創英角ﾎﾟｯﾌﾟ体" panose="040B0A00000000000000" pitchFamily="50" charset="-128"/>
            </a:endParaRPr>
          </a:p>
          <a:p>
            <a:r>
              <a:rPr lang="en-US" altLang="ja-JP" sz="1000" dirty="0">
                <a:latin typeface="HGP創英角ﾎﾟｯﾌﾟ体" panose="040B0A00000000000000" pitchFamily="50" charset="-128"/>
                <a:ea typeface="HGP創英角ﾎﾟｯﾌﾟ体" panose="040B0A00000000000000" pitchFamily="50" charset="-128"/>
              </a:rPr>
              <a:t>5</a:t>
            </a:r>
            <a:r>
              <a:rPr lang="ja-JP" altLang="ja-JP" sz="1000" dirty="0">
                <a:latin typeface="HGP創英角ﾎﾟｯﾌﾟ体" panose="040B0A00000000000000" pitchFamily="50" charset="-128"/>
                <a:ea typeface="HGP創英角ﾎﾟｯﾌﾟ体" panose="040B0A00000000000000" pitchFamily="50" charset="-128"/>
              </a:rPr>
              <a:t>月には、アシスタントマネジャー土屋一美、広報担当の木暮広子と共に沖縄で開催される「全国スポーツクラブ会議」に出席し、学びながら、設立の背景や考え方、クラブ文化の違う地域性豊かな他団体との交流を深めて</a:t>
            </a:r>
            <a:r>
              <a:rPr lang="ja-JP" altLang="ja-JP" sz="1000" dirty="0" smtClean="0">
                <a:latin typeface="HGP創英角ﾎﾟｯﾌﾟ体" panose="040B0A00000000000000" pitchFamily="50" charset="-128"/>
                <a:ea typeface="HGP創英角ﾎﾟｯﾌﾟ体" panose="040B0A00000000000000" pitchFamily="50" charset="-128"/>
              </a:rPr>
              <a:t>きま</a:t>
            </a:r>
            <a:r>
              <a:rPr lang="ja-JP" altLang="en-US" sz="1000" dirty="0" smtClean="0">
                <a:latin typeface="HGP創英角ﾎﾟｯﾌﾟ体" panose="040B0A00000000000000" pitchFamily="50" charset="-128"/>
                <a:ea typeface="HGP創英角ﾎﾟｯﾌﾟ体" panose="040B0A00000000000000" pitchFamily="50" charset="-128"/>
              </a:rPr>
              <a:t>した。</a:t>
            </a:r>
            <a:r>
              <a:rPr lang="ja-JP" altLang="ja-JP" sz="1000" dirty="0" smtClean="0">
                <a:latin typeface="HGP創英角ﾎﾟｯﾌﾟ体" panose="040B0A00000000000000" pitchFamily="50" charset="-128"/>
                <a:ea typeface="HGP創英角ﾎﾟｯﾌﾟ体" panose="040B0A00000000000000" pitchFamily="50" charset="-128"/>
              </a:rPr>
              <a:t>この</a:t>
            </a:r>
            <a:r>
              <a:rPr lang="ja-JP" altLang="ja-JP" sz="1000" dirty="0">
                <a:latin typeface="HGP創英角ﾎﾟｯﾌﾟ体" panose="040B0A00000000000000" pitchFamily="50" charset="-128"/>
                <a:ea typeface="HGP創英角ﾎﾟｯﾌﾟ体" panose="040B0A00000000000000" pitchFamily="50" charset="-128"/>
              </a:rPr>
              <a:t>企画もどんどん進めていきたいです。</a:t>
            </a:r>
          </a:p>
          <a:p>
            <a:r>
              <a:rPr lang="en-US" altLang="ja-JP" sz="1000" dirty="0">
                <a:latin typeface="HGP創英角ﾎﾟｯﾌﾟ体" panose="040B0A00000000000000" pitchFamily="50" charset="-128"/>
                <a:ea typeface="HGP創英角ﾎﾟｯﾌﾟ体" panose="040B0A00000000000000" pitchFamily="50" charset="-128"/>
              </a:rPr>
              <a:t> </a:t>
            </a:r>
            <a:endParaRPr lang="ja-JP" altLang="ja-JP" sz="1000" dirty="0">
              <a:latin typeface="HGP創英角ﾎﾟｯﾌﾟ体" panose="040B0A00000000000000" pitchFamily="50" charset="-128"/>
              <a:ea typeface="HGP創英角ﾎﾟｯﾌﾟ体" panose="040B0A00000000000000" pitchFamily="50" charset="-128"/>
            </a:endParaRPr>
          </a:p>
          <a:p>
            <a:r>
              <a:rPr lang="ja-JP" altLang="ja-JP" sz="1000" dirty="0">
                <a:latin typeface="HGP創英角ﾎﾟｯﾌﾟ体" panose="040B0A00000000000000" pitchFamily="50" charset="-128"/>
                <a:ea typeface="HGP創英角ﾎﾟｯﾌﾟ体" panose="040B0A00000000000000" pitchFamily="50" charset="-128"/>
              </a:rPr>
              <a:t>・スポーツ活動を通じて地域コミュニティーの核となる。</a:t>
            </a:r>
          </a:p>
          <a:p>
            <a:r>
              <a:rPr lang="ja-JP" altLang="ja-JP" sz="1000" dirty="0">
                <a:latin typeface="HGP創英角ﾎﾟｯﾌﾟ体" panose="040B0A00000000000000" pitchFamily="50" charset="-128"/>
                <a:ea typeface="HGP創英角ﾎﾟｯﾌﾟ体" panose="040B0A00000000000000" pitchFamily="50" charset="-128"/>
              </a:rPr>
              <a:t>・地域の方々のライフスタイルの１つとなる。</a:t>
            </a:r>
          </a:p>
          <a:p>
            <a:r>
              <a:rPr lang="en-US" altLang="ja-JP" sz="1000" dirty="0">
                <a:latin typeface="HGP創英角ﾎﾟｯﾌﾟ体" panose="040B0A00000000000000" pitchFamily="50" charset="-128"/>
                <a:ea typeface="HGP創英角ﾎﾟｯﾌﾟ体" panose="040B0A00000000000000" pitchFamily="50" charset="-128"/>
              </a:rPr>
              <a:t> </a:t>
            </a:r>
            <a:endParaRPr lang="ja-JP" altLang="ja-JP" sz="1000" dirty="0">
              <a:latin typeface="HGP創英角ﾎﾟｯﾌﾟ体" panose="040B0A00000000000000" pitchFamily="50" charset="-128"/>
              <a:ea typeface="HGP創英角ﾎﾟｯﾌﾟ体" panose="040B0A00000000000000" pitchFamily="50" charset="-128"/>
            </a:endParaRPr>
          </a:p>
          <a:p>
            <a:r>
              <a:rPr lang="ja-JP" altLang="ja-JP" sz="1000" dirty="0">
                <a:latin typeface="HGP創英角ﾎﾟｯﾌﾟ体" panose="040B0A00000000000000" pitchFamily="50" charset="-128"/>
                <a:ea typeface="HGP創英角ﾎﾟｯﾌﾟ体" panose="040B0A00000000000000" pitchFamily="50" charset="-128"/>
              </a:rPr>
              <a:t>この２つの事業目的を果たすべく、サポート体制も充実していきますので、これからも一緒に活動いたしましょう！</a:t>
            </a:r>
          </a:p>
          <a:p>
            <a:r>
              <a:rPr lang="ja-JP" altLang="ja-JP" sz="1000" dirty="0">
                <a:latin typeface="HGP創英角ﾎﾟｯﾌﾟ体" panose="040B0A00000000000000" pitchFamily="50" charset="-128"/>
                <a:ea typeface="HGP創英角ﾎﾟｯﾌﾟ体" panose="040B0A00000000000000" pitchFamily="50" charset="-128"/>
              </a:rPr>
              <a:t>・</a:t>
            </a:r>
            <a:r>
              <a:rPr lang="en-US" altLang="ja-JP" sz="1000" dirty="0">
                <a:latin typeface="HGP創英角ﾎﾟｯﾌﾟ体" panose="040B0A00000000000000" pitchFamily="50" charset="-128"/>
                <a:ea typeface="HGP創英角ﾎﾟｯﾌﾟ体" panose="040B0A00000000000000" pitchFamily="50" charset="-128"/>
              </a:rPr>
              <a:t>100</a:t>
            </a:r>
            <a:r>
              <a:rPr lang="ja-JP" altLang="ja-JP" sz="1000" dirty="0">
                <a:latin typeface="HGP創英角ﾎﾟｯﾌﾟ体" panose="040B0A00000000000000" pitchFamily="50" charset="-128"/>
                <a:ea typeface="HGP創英角ﾎﾟｯﾌﾟ体" panose="040B0A00000000000000" pitchFamily="50" charset="-128"/>
              </a:rPr>
              <a:t>才になったら、会費無料！　皆さま、目指してみませんか？</a:t>
            </a:r>
            <a:endParaRPr kumimoji="1" lang="en-US" altLang="ja-JP" sz="1000" dirty="0" smtClean="0">
              <a:latin typeface="HGP創英角ﾎﾟｯﾌﾟ体" panose="040B0A00000000000000" pitchFamily="50" charset="-128"/>
              <a:ea typeface="HGP創英角ﾎﾟｯﾌﾟ体" panose="040B0A00000000000000" pitchFamily="50" charset="-128"/>
            </a:endParaRPr>
          </a:p>
        </p:txBody>
      </p:sp>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0800000" flipV="1">
            <a:off x="8108770" y="7694778"/>
            <a:ext cx="2381309" cy="1785982"/>
          </a:xfrm>
          <a:prstGeom prst="rect">
            <a:avLst/>
          </a:prstGeom>
          <a:ln>
            <a:noFill/>
          </a:ln>
          <a:effectLst>
            <a:softEdge rad="112500"/>
          </a:effectLst>
        </p:spPr>
      </p:pic>
      <p:sp>
        <p:nvSpPr>
          <p:cNvPr id="9" name="正方形/長方形 8"/>
          <p:cNvSpPr/>
          <p:nvPr/>
        </p:nvSpPr>
        <p:spPr>
          <a:xfrm>
            <a:off x="-2360724" y="7694778"/>
            <a:ext cx="1589591" cy="1785982"/>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ctr"/>
            <a:endParaRPr lang="en-US" altLang="ja-JP" sz="1000" dirty="0">
              <a:latin typeface="HGP創英角ﾎﾟｯﾌﾟ体" panose="040B0A00000000000000" pitchFamily="50" charset="-128"/>
              <a:ea typeface="HGP創英角ﾎﾟｯﾌﾟ体" panose="040B0A00000000000000" pitchFamily="50" charset="-128"/>
            </a:endParaRPr>
          </a:p>
          <a:p>
            <a:endParaRPr kumimoji="1" lang="ja-JP" altLang="en-US" sz="1000" dirty="0">
              <a:latin typeface="HGP創英角ﾎﾟｯﾌﾟ体" panose="040B0A00000000000000" pitchFamily="50" charset="-128"/>
              <a:ea typeface="HGP創英角ﾎﾟｯﾌﾟ体" panose="040B0A00000000000000" pitchFamily="50" charset="-128"/>
            </a:endParaRPr>
          </a:p>
        </p:txBody>
      </p:sp>
      <p:sp>
        <p:nvSpPr>
          <p:cNvPr id="11" name="正方形/長方形 10"/>
          <p:cNvSpPr/>
          <p:nvPr/>
        </p:nvSpPr>
        <p:spPr>
          <a:xfrm>
            <a:off x="2066526" y="2537640"/>
            <a:ext cx="1296143" cy="1386855"/>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400" dirty="0" smtClean="0">
                <a:latin typeface="HGP創英角ﾎﾟｯﾌﾟ体" panose="040B0A00000000000000" pitchFamily="50" charset="-128"/>
                <a:ea typeface="HGP創英角ﾎﾟｯﾌﾟ体" panose="040B0A00000000000000" pitchFamily="50" charset="-128"/>
              </a:rPr>
              <a:t>月曜日</a:t>
            </a:r>
            <a:endParaRPr kumimoji="1" lang="en-US" altLang="ja-JP" sz="1400" dirty="0" smtClean="0">
              <a:latin typeface="HGP創英角ﾎﾟｯﾌﾟ体" panose="040B0A00000000000000" pitchFamily="50" charset="-128"/>
              <a:ea typeface="HGP創英角ﾎﾟｯﾌﾟ体" panose="040B0A00000000000000" pitchFamily="50" charset="-128"/>
            </a:endParaRPr>
          </a:p>
          <a:p>
            <a:r>
              <a:rPr kumimoji="1" lang="en-US" altLang="ja-JP" sz="1400" dirty="0" smtClean="0">
                <a:latin typeface="HGP創英角ﾎﾟｯﾌﾟ体" panose="040B0A00000000000000" pitchFamily="50" charset="-128"/>
                <a:ea typeface="HGP創英角ﾎﾟｯﾌﾟ体" panose="040B0A00000000000000" pitchFamily="50" charset="-128"/>
              </a:rPr>
              <a:t>9</a:t>
            </a:r>
            <a:r>
              <a:rPr kumimoji="1" lang="ja-JP" altLang="en-US" sz="1400" dirty="0" smtClean="0">
                <a:latin typeface="HGP創英角ﾎﾟｯﾌﾟ体" panose="040B0A00000000000000" pitchFamily="50" charset="-128"/>
                <a:ea typeface="HGP創英角ﾎﾟｯﾌﾟ体" panose="040B0A00000000000000" pitchFamily="50" charset="-128"/>
              </a:rPr>
              <a:t>時半から</a:t>
            </a:r>
            <a:endParaRPr kumimoji="1" lang="en-US" altLang="ja-JP" sz="1400" dirty="0" smtClean="0">
              <a:latin typeface="HGP創英角ﾎﾟｯﾌﾟ体" panose="040B0A00000000000000" pitchFamily="50" charset="-128"/>
              <a:ea typeface="HGP創英角ﾎﾟｯﾌﾟ体" panose="040B0A00000000000000" pitchFamily="50" charset="-128"/>
            </a:endParaRPr>
          </a:p>
          <a:p>
            <a:r>
              <a:rPr lang="ja-JP" altLang="en-US" sz="800" dirty="0" smtClean="0">
                <a:latin typeface="HGP創英角ﾎﾟｯﾌﾟ体" panose="040B0A00000000000000" pitchFamily="50" charset="-128"/>
                <a:ea typeface="HGP創英角ﾎﾟｯﾌﾟ体" panose="040B0A00000000000000" pitchFamily="50" charset="-128"/>
              </a:rPr>
              <a:t>東スポーツセンターにて</a:t>
            </a:r>
            <a:endParaRPr lang="en-US" altLang="ja-JP" sz="800" dirty="0" smtClean="0">
              <a:latin typeface="HGP創英角ﾎﾟｯﾌﾟ体" panose="040B0A00000000000000" pitchFamily="50" charset="-128"/>
              <a:ea typeface="HGP創英角ﾎﾟｯﾌﾟ体" panose="040B0A00000000000000" pitchFamily="50" charset="-128"/>
            </a:endParaRPr>
          </a:p>
          <a:p>
            <a:r>
              <a:rPr lang="ja-JP" altLang="en-US" sz="800" dirty="0">
                <a:latin typeface="HGP創英角ﾎﾟｯﾌﾟ体" panose="040B0A00000000000000" pitchFamily="50" charset="-128"/>
                <a:ea typeface="HGP創英角ﾎﾟｯﾌﾟ体" panose="040B0A00000000000000" pitchFamily="50" charset="-128"/>
              </a:rPr>
              <a:t>やる</a:t>
            </a:r>
            <a:r>
              <a:rPr lang="ja-JP" altLang="en-US" sz="800" dirty="0" smtClean="0">
                <a:latin typeface="HGP創英角ﾎﾟｯﾌﾟ体" panose="040B0A00000000000000" pitchFamily="50" charset="-128"/>
                <a:ea typeface="HGP創英角ﾎﾟｯﾌﾟ体" panose="040B0A00000000000000" pitchFamily="50" charset="-128"/>
              </a:rPr>
              <a:t>気</a:t>
            </a:r>
            <a:r>
              <a:rPr lang="ja-JP" altLang="en-US" sz="800" dirty="0">
                <a:latin typeface="HGP創英角ﾎﾟｯﾌﾟ体" panose="040B0A00000000000000" pitchFamily="50" charset="-128"/>
                <a:ea typeface="HGP創英角ﾎﾟｯﾌﾟ体" panose="040B0A00000000000000" pitchFamily="50" charset="-128"/>
              </a:rPr>
              <a:t>の</a:t>
            </a:r>
            <a:r>
              <a:rPr lang="ja-JP" altLang="en-US" sz="800" dirty="0" smtClean="0">
                <a:latin typeface="HGP創英角ﾎﾟｯﾌﾟ体" panose="040B0A00000000000000" pitchFamily="50" charset="-128"/>
                <a:ea typeface="HGP創英角ﾎﾟｯﾌﾟ体" panose="040B0A00000000000000" pitchFamily="50" charset="-128"/>
              </a:rPr>
              <a:t>出ない月曜日の</a:t>
            </a:r>
            <a:endParaRPr lang="en-US" altLang="ja-JP" sz="800" dirty="0" smtClean="0">
              <a:latin typeface="HGP創英角ﾎﾟｯﾌﾟ体" panose="040B0A00000000000000" pitchFamily="50" charset="-128"/>
              <a:ea typeface="HGP創英角ﾎﾟｯﾌﾟ体" panose="040B0A00000000000000" pitchFamily="50" charset="-128"/>
            </a:endParaRPr>
          </a:p>
          <a:p>
            <a:r>
              <a:rPr lang="ja-JP" altLang="en-US" sz="800" dirty="0" smtClean="0">
                <a:latin typeface="HGP創英角ﾎﾟｯﾌﾟ体" panose="040B0A00000000000000" pitchFamily="50" charset="-128"/>
                <a:ea typeface="HGP創英角ﾎﾟｯﾌﾟ体" panose="040B0A00000000000000" pitchFamily="50" charset="-128"/>
              </a:rPr>
              <a:t>午前中を、一週間の活力に繋げていけるように</a:t>
            </a:r>
            <a:endParaRPr lang="en-US" altLang="ja-JP" sz="800" dirty="0" smtClean="0">
              <a:latin typeface="HGP創英角ﾎﾟｯﾌﾟ体" panose="040B0A00000000000000" pitchFamily="50" charset="-128"/>
              <a:ea typeface="HGP創英角ﾎﾟｯﾌﾟ体" panose="040B0A00000000000000" pitchFamily="50" charset="-128"/>
            </a:endParaRPr>
          </a:p>
          <a:p>
            <a:r>
              <a:rPr lang="ja-JP" altLang="en-US" sz="800" dirty="0" smtClean="0">
                <a:latin typeface="HGP創英角ﾎﾟｯﾌﾟ体" panose="040B0A00000000000000" pitchFamily="50" charset="-128"/>
                <a:ea typeface="HGP創英角ﾎﾟｯﾌﾟ体" panose="040B0A00000000000000" pitchFamily="50" charset="-128"/>
              </a:rPr>
              <a:t>レッスン</a:t>
            </a:r>
            <a:r>
              <a:rPr lang="ja-JP" altLang="en-US" sz="800" dirty="0">
                <a:latin typeface="HGP創英角ﾎﾟｯﾌﾟ体" panose="040B0A00000000000000" pitchFamily="50" charset="-128"/>
                <a:ea typeface="HGP創英角ﾎﾟｯﾌﾟ体" panose="040B0A00000000000000" pitchFamily="50" charset="-128"/>
              </a:rPr>
              <a:t>しています</a:t>
            </a:r>
            <a:r>
              <a:rPr lang="ja-JP" altLang="en-US" sz="800" dirty="0" err="1">
                <a:latin typeface="HGP創英角ﾎﾟｯﾌﾟ体" panose="040B0A00000000000000" pitchFamily="50" charset="-128"/>
                <a:ea typeface="HGP創英角ﾎﾟｯﾌﾟ体" panose="040B0A00000000000000" pitchFamily="50" charset="-128"/>
              </a:rPr>
              <a:t>。</a:t>
            </a:r>
            <a:r>
              <a:rPr lang="ja-JP" altLang="en-US" sz="800" dirty="0" err="1" smtClean="0">
                <a:latin typeface="HGP創英角ﾎﾟｯﾌﾟ体" panose="040B0A00000000000000" pitchFamily="50" charset="-128"/>
                <a:ea typeface="HGP創英角ﾎﾟｯﾌﾟ体" panose="040B0A00000000000000" pitchFamily="50" charset="-128"/>
              </a:rPr>
              <a:t>。</a:t>
            </a:r>
            <a:endParaRPr lang="en-US" altLang="ja-JP" sz="800" dirty="0" smtClean="0">
              <a:latin typeface="HGP創英角ﾎﾟｯﾌﾟ体" panose="040B0A00000000000000" pitchFamily="50" charset="-128"/>
              <a:ea typeface="HGP創英角ﾎﾟｯﾌﾟ体" panose="040B0A00000000000000" pitchFamily="50" charset="-128"/>
            </a:endParaRPr>
          </a:p>
          <a:p>
            <a:endParaRPr kumimoji="1" lang="en-US" altLang="ja-JP" sz="800" dirty="0" smtClean="0">
              <a:latin typeface="HGP創英角ﾎﾟｯﾌﾟ体" panose="040B0A00000000000000" pitchFamily="50" charset="-128"/>
              <a:ea typeface="HGP創英角ﾎﾟｯﾌﾟ体" panose="040B0A00000000000000" pitchFamily="50" charset="-128"/>
            </a:endParaRPr>
          </a:p>
          <a:p>
            <a:r>
              <a:rPr kumimoji="1" lang="ja-JP" altLang="en-US" sz="800" dirty="0" smtClean="0">
                <a:latin typeface="HGP創英角ﾎﾟｯﾌﾟ体" panose="040B0A00000000000000" pitchFamily="50" charset="-128"/>
                <a:ea typeface="HGP創英角ﾎﾟｯﾌﾟ体" panose="040B0A00000000000000" pitchFamily="50" charset="-128"/>
              </a:rPr>
              <a:t>担当　木暮広子</a:t>
            </a:r>
            <a:endParaRPr kumimoji="1" lang="en-US" altLang="ja-JP" sz="800" dirty="0" smtClean="0">
              <a:latin typeface="HGP創英角ﾎﾟｯﾌﾟ体" panose="040B0A00000000000000" pitchFamily="50" charset="-128"/>
              <a:ea typeface="HGP創英角ﾎﾟｯﾌﾟ体" panose="040B0A00000000000000" pitchFamily="50" charset="-128"/>
            </a:endParaRPr>
          </a:p>
          <a:p>
            <a:endParaRPr kumimoji="1" lang="en-US" altLang="ja-JP" sz="800" dirty="0" smtClean="0">
              <a:latin typeface="HGP創英角ﾎﾟｯﾌﾟ体" panose="040B0A00000000000000" pitchFamily="50" charset="-128"/>
              <a:ea typeface="HGP創英角ﾎﾟｯﾌﾟ体" panose="040B0A00000000000000" pitchFamily="50" charset="-128"/>
            </a:endParaRPr>
          </a:p>
        </p:txBody>
      </p:sp>
      <p:sp>
        <p:nvSpPr>
          <p:cNvPr id="14" name="上リボン 13"/>
          <p:cNvSpPr/>
          <p:nvPr/>
        </p:nvSpPr>
        <p:spPr>
          <a:xfrm>
            <a:off x="199879" y="1728266"/>
            <a:ext cx="3220712" cy="705785"/>
          </a:xfrm>
          <a:prstGeom prst="ribbon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1200" b="1" dirty="0" smtClean="0">
                <a:solidFill>
                  <a:schemeClr val="tx1"/>
                </a:solidFill>
                <a:latin typeface="HGP創英角ﾎﾟｯﾌﾟ体" panose="040B0A00000000000000" pitchFamily="50" charset="-128"/>
                <a:ea typeface="HGP創英角ﾎﾟｯﾌﾟ体" panose="040B0A00000000000000" pitchFamily="50" charset="-128"/>
              </a:rPr>
              <a:t>ヨガクラス</a:t>
            </a:r>
            <a:endParaRPr kumimoji="1" lang="en-US" altLang="ja-JP" sz="1200" b="1"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lang="ja-JP" altLang="en-US" sz="1200" b="1" dirty="0" smtClean="0">
                <a:solidFill>
                  <a:schemeClr val="tx1"/>
                </a:solidFill>
                <a:latin typeface="HGP創英角ﾎﾟｯﾌﾟ体" panose="040B0A00000000000000" pitchFamily="50" charset="-128"/>
                <a:ea typeface="HGP創英角ﾎﾟｯﾌﾟ体" panose="040B0A00000000000000" pitchFamily="50" charset="-128"/>
              </a:rPr>
              <a:t>ヒマワリ</a:t>
            </a:r>
            <a:endParaRPr lang="en-US" altLang="ja-JP" sz="1200" b="1" dirty="0" smtClean="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sz="1200" b="1" dirty="0" smtClean="0">
                <a:solidFill>
                  <a:schemeClr val="tx1"/>
                </a:solidFill>
                <a:latin typeface="HGP創英角ﾎﾟｯﾌﾟ体" panose="040B0A00000000000000" pitchFamily="50" charset="-128"/>
                <a:ea typeface="HGP創英角ﾎﾟｯﾌﾟ体" panose="040B0A00000000000000" pitchFamily="50" charset="-128"/>
              </a:rPr>
              <a:t>新たに</a:t>
            </a:r>
            <a:r>
              <a:rPr kumimoji="1" lang="ja-JP" altLang="en-US" sz="1200" b="1" dirty="0">
                <a:solidFill>
                  <a:schemeClr val="tx1"/>
                </a:solidFill>
                <a:latin typeface="HGP創英角ﾎﾟｯﾌﾟ体" panose="040B0A00000000000000" pitchFamily="50" charset="-128"/>
                <a:ea typeface="HGP創英角ﾎﾟｯﾌﾟ体" panose="040B0A00000000000000" pitchFamily="50" charset="-128"/>
              </a:rPr>
              <a:t>開講</a:t>
            </a:r>
          </a:p>
        </p:txBody>
      </p:sp>
      <p:pic>
        <p:nvPicPr>
          <p:cNvPr id="1026" name="Picture 2" descr="C:\Users\user\AppData\Local\Microsoft\Windows\INetCache\IE\DGSDUL11\lgi01a2014052302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63374" y="3440885"/>
            <a:ext cx="357217" cy="373637"/>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8390" y="2573661"/>
            <a:ext cx="1844332" cy="1383248"/>
          </a:xfrm>
          <a:prstGeom prst="rect">
            <a:avLst/>
          </a:prstGeom>
        </p:spPr>
      </p:pic>
      <p:pic>
        <p:nvPicPr>
          <p:cNvPr id="32" name="Picture 2" descr="C:\Users\user\AppData\Local\Microsoft\Windows\INetCache\IE\DGSDUL11\lgi01a2014052302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7694" y="1949684"/>
            <a:ext cx="357217" cy="373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C:\Users\user\AppData\Local\Microsoft\Windows\INetCache\IE\DGSDUL11\lgi01a20140523020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69456" y="1931262"/>
            <a:ext cx="357217" cy="373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196284" y="4184182"/>
            <a:ext cx="3374419" cy="3034044"/>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200" dirty="0" smtClean="0">
                <a:latin typeface="HGP創英角ﾎﾟｯﾌﾟ体" panose="040B0A00000000000000" pitchFamily="50" charset="-128"/>
                <a:ea typeface="HGP創英角ﾎﾟｯﾌﾟ体" panose="040B0A00000000000000" pitchFamily="50" charset="-128"/>
              </a:rPr>
              <a:t>★定期クラスからのお知らせ★</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r>
              <a:rPr kumimoji="1" lang="ja-JP" altLang="en-US" sz="1050" dirty="0" smtClean="0">
                <a:latin typeface="HGP創英角ﾎﾟｯﾌﾟ体" panose="040B0A00000000000000" pitchFamily="50" charset="-128"/>
                <a:ea typeface="HGP創英角ﾎﾟｯﾌﾟ体" panose="040B0A00000000000000" pitchFamily="50" charset="-128"/>
              </a:rPr>
              <a:t>・月曜日ノルディックウォーキングと</a:t>
            </a:r>
            <a:endParaRPr kumimoji="1"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a:latin typeface="HGP創英角ﾎﾟｯﾌﾟ体" panose="040B0A00000000000000" pitchFamily="50" charset="-128"/>
                <a:ea typeface="HGP創英角ﾎﾟｯﾌﾟ体" panose="040B0A00000000000000" pitchFamily="50" charset="-128"/>
              </a:rPr>
              <a:t>　</a:t>
            </a:r>
            <a:r>
              <a:rPr kumimoji="1" lang="ja-JP" altLang="en-US" sz="1050" dirty="0" smtClean="0">
                <a:latin typeface="HGP創英角ﾎﾟｯﾌﾟ体" panose="040B0A00000000000000" pitchFamily="50" charset="-128"/>
                <a:ea typeface="HGP創英角ﾎﾟｯﾌﾟ体" panose="040B0A00000000000000" pitchFamily="50" charset="-128"/>
              </a:rPr>
              <a:t>水曜日アクティブウォーキングは外での活動ですので</a:t>
            </a:r>
            <a:endParaRPr kumimoji="1"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　</a:t>
            </a:r>
            <a:r>
              <a:rPr lang="en-US" altLang="ja-JP" sz="1050" dirty="0" smtClean="0">
                <a:solidFill>
                  <a:srgbClr val="C00000"/>
                </a:solidFill>
                <a:latin typeface="HGP創英角ﾎﾟｯﾌﾟ体" panose="040B0A00000000000000" pitchFamily="50" charset="-128"/>
                <a:ea typeface="HGP創英角ﾎﾟｯﾌﾟ体" panose="040B0A00000000000000" pitchFamily="50" charset="-128"/>
              </a:rPr>
              <a:t>7</a:t>
            </a:r>
            <a:r>
              <a:rPr lang="ja-JP" altLang="en-US" sz="1050" dirty="0" smtClean="0">
                <a:solidFill>
                  <a:srgbClr val="C00000"/>
                </a:solidFill>
                <a:latin typeface="HGP創英角ﾎﾟｯﾌﾟ体" panose="040B0A00000000000000" pitchFamily="50" charset="-128"/>
                <a:ea typeface="HGP創英角ﾎﾟｯﾌﾟ体" panose="040B0A00000000000000" pitchFamily="50" charset="-128"/>
              </a:rPr>
              <a:t>月と</a:t>
            </a:r>
            <a:r>
              <a:rPr lang="en-US" altLang="ja-JP" sz="1050" dirty="0" smtClean="0">
                <a:solidFill>
                  <a:srgbClr val="C00000"/>
                </a:solidFill>
                <a:latin typeface="HGP創英角ﾎﾟｯﾌﾟ体" panose="040B0A00000000000000" pitchFamily="50" charset="-128"/>
                <a:ea typeface="HGP創英角ﾎﾟｯﾌﾟ体" panose="040B0A00000000000000" pitchFamily="50" charset="-128"/>
              </a:rPr>
              <a:t>8</a:t>
            </a:r>
            <a:r>
              <a:rPr lang="ja-JP" altLang="en-US" sz="1050" dirty="0" smtClean="0">
                <a:solidFill>
                  <a:srgbClr val="C00000"/>
                </a:solidFill>
                <a:latin typeface="HGP創英角ﾎﾟｯﾌﾟ体" panose="040B0A00000000000000" pitchFamily="50" charset="-128"/>
                <a:ea typeface="HGP創英角ﾎﾟｯﾌﾟ体" panose="040B0A00000000000000" pitchFamily="50" charset="-128"/>
              </a:rPr>
              <a:t>月は休講になります。</a:t>
            </a:r>
            <a:endParaRPr lang="en-US" altLang="ja-JP" sz="1050" dirty="0" smtClean="0">
              <a:solidFill>
                <a:srgbClr val="C00000"/>
              </a:solidFill>
              <a:latin typeface="HGP創英角ﾎﾟｯﾌﾟ体" panose="040B0A00000000000000" pitchFamily="50" charset="-128"/>
              <a:ea typeface="HGP創英角ﾎﾟｯﾌﾟ体" panose="040B0A00000000000000" pitchFamily="50" charset="-128"/>
            </a:endParaRPr>
          </a:p>
          <a:p>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・月曜日ヒマワリと</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a:latin typeface="HGP創英角ﾎﾟｯﾌﾟ体" panose="040B0A00000000000000" pitchFamily="50" charset="-128"/>
                <a:ea typeface="HGP創英角ﾎﾟｯﾌﾟ体" panose="040B0A00000000000000" pitchFamily="50" charset="-128"/>
              </a:rPr>
              <a:t>　</a:t>
            </a:r>
            <a:r>
              <a:rPr lang="ja-JP" altLang="en-US" sz="1050" dirty="0" smtClean="0">
                <a:latin typeface="HGP創英角ﾎﾟｯﾌﾟ体" panose="040B0A00000000000000" pitchFamily="50" charset="-128"/>
                <a:ea typeface="HGP創英角ﾎﾟｯﾌﾟ体" panose="040B0A00000000000000" pitchFamily="50" charset="-128"/>
              </a:rPr>
              <a:t>金曜日のミントは、使用施設の</a:t>
            </a:r>
            <a:r>
              <a:rPr lang="ja-JP" altLang="en-US" sz="1050" dirty="0">
                <a:latin typeface="HGP創英角ﾎﾟｯﾌﾟ体" panose="040B0A00000000000000" pitchFamily="50" charset="-128"/>
                <a:ea typeface="HGP創英角ﾎﾟｯﾌﾟ体" panose="040B0A00000000000000" pitchFamily="50" charset="-128"/>
              </a:rPr>
              <a:t>改修</a:t>
            </a:r>
            <a:r>
              <a:rPr lang="ja-JP" altLang="en-US" sz="1050" dirty="0" smtClean="0">
                <a:latin typeface="HGP創英角ﾎﾟｯﾌﾟ体" panose="040B0A00000000000000" pitchFamily="50" charset="-128"/>
                <a:ea typeface="HGP創英角ﾎﾟｯﾌﾟ体" panose="040B0A00000000000000" pitchFamily="50" charset="-128"/>
              </a:rPr>
              <a:t>工事の為</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a:latin typeface="HGP創英角ﾎﾟｯﾌﾟ体" panose="040B0A00000000000000" pitchFamily="50" charset="-128"/>
                <a:ea typeface="HGP創英角ﾎﾟｯﾌﾟ体" panose="040B0A00000000000000" pitchFamily="50" charset="-128"/>
              </a:rPr>
              <a:t>　</a:t>
            </a:r>
            <a:r>
              <a:rPr lang="en-US" altLang="ja-JP" sz="1050" dirty="0" smtClean="0">
                <a:solidFill>
                  <a:srgbClr val="C00000"/>
                </a:solidFill>
                <a:latin typeface="HGP創英角ﾎﾟｯﾌﾟ体" panose="040B0A00000000000000" pitchFamily="50" charset="-128"/>
                <a:ea typeface="HGP創英角ﾎﾟｯﾌﾟ体" panose="040B0A00000000000000" pitchFamily="50" charset="-128"/>
              </a:rPr>
              <a:t>7</a:t>
            </a:r>
            <a:r>
              <a:rPr lang="ja-JP" altLang="en-US" sz="1050" dirty="0" smtClean="0">
                <a:solidFill>
                  <a:srgbClr val="C00000"/>
                </a:solidFill>
                <a:latin typeface="HGP創英角ﾎﾟｯﾌﾟ体" panose="040B0A00000000000000" pitchFamily="50" charset="-128"/>
                <a:ea typeface="HGP創英角ﾎﾟｯﾌﾟ体" panose="040B0A00000000000000" pitchFamily="50" charset="-128"/>
              </a:rPr>
              <a:t>月から</a:t>
            </a:r>
            <a:r>
              <a:rPr lang="en-US" altLang="ja-JP" sz="1050" dirty="0" smtClean="0">
                <a:solidFill>
                  <a:srgbClr val="C00000"/>
                </a:solidFill>
                <a:latin typeface="HGP創英角ﾎﾟｯﾌﾟ体" panose="040B0A00000000000000" pitchFamily="50" charset="-128"/>
                <a:ea typeface="HGP創英角ﾎﾟｯﾌﾟ体" panose="040B0A00000000000000" pitchFamily="50" charset="-128"/>
              </a:rPr>
              <a:t>11</a:t>
            </a:r>
            <a:r>
              <a:rPr lang="ja-JP" altLang="en-US" sz="1050" dirty="0" smtClean="0">
                <a:solidFill>
                  <a:srgbClr val="C00000"/>
                </a:solidFill>
                <a:latin typeface="HGP創英角ﾎﾟｯﾌﾟ体" panose="040B0A00000000000000" pitchFamily="50" charset="-128"/>
                <a:ea typeface="HGP創英角ﾎﾟｯﾌﾟ体" panose="040B0A00000000000000" pitchFamily="50" charset="-128"/>
              </a:rPr>
              <a:t>月までの</a:t>
            </a:r>
            <a:r>
              <a:rPr lang="en-US" altLang="ja-JP" sz="1050" dirty="0" smtClean="0">
                <a:solidFill>
                  <a:srgbClr val="C00000"/>
                </a:solidFill>
                <a:latin typeface="HGP創英角ﾎﾟｯﾌﾟ体" panose="040B0A00000000000000" pitchFamily="50" charset="-128"/>
                <a:ea typeface="HGP創英角ﾎﾟｯﾌﾟ体" panose="040B0A00000000000000" pitchFamily="50" charset="-128"/>
              </a:rPr>
              <a:t>5</a:t>
            </a:r>
            <a:r>
              <a:rPr lang="ja-JP" altLang="en-US" sz="1050" dirty="0" smtClean="0">
                <a:solidFill>
                  <a:srgbClr val="C00000"/>
                </a:solidFill>
                <a:latin typeface="HGP創英角ﾎﾟｯﾌﾟ体" panose="040B0A00000000000000" pitchFamily="50" charset="-128"/>
                <a:ea typeface="HGP創英角ﾎﾟｯﾌﾟ体" panose="040B0A00000000000000" pitchFamily="50" charset="-128"/>
              </a:rPr>
              <a:t>か月間場所が変更になります</a:t>
            </a:r>
            <a:endParaRPr lang="en-US" altLang="ja-JP" sz="1050" dirty="0">
              <a:solidFill>
                <a:srgbClr val="C00000"/>
              </a:solidFill>
              <a:latin typeface="HGP創英角ﾎﾟｯﾌﾟ体" panose="040B0A00000000000000" pitchFamily="50" charset="-128"/>
              <a:ea typeface="HGP創英角ﾎﾟｯﾌﾟ体" panose="040B0A00000000000000" pitchFamily="50" charset="-128"/>
            </a:endParaRPr>
          </a:p>
          <a:p>
            <a:r>
              <a:rPr lang="ja-JP" altLang="en-US" sz="1050" dirty="0">
                <a:latin typeface="HGP創英角ﾎﾟｯﾌﾟ体" panose="040B0A00000000000000" pitchFamily="50" charset="-128"/>
                <a:ea typeface="HGP創英角ﾎﾟｯﾌﾟ体" panose="040B0A00000000000000" pitchFamily="50" charset="-128"/>
              </a:rPr>
              <a:t>・</a:t>
            </a:r>
            <a:r>
              <a:rPr lang="ja-JP" altLang="en-US" sz="1050" dirty="0" smtClean="0">
                <a:latin typeface="HGP創英角ﾎﾟｯﾌﾟ体" panose="040B0A00000000000000" pitchFamily="50" charset="-128"/>
                <a:ea typeface="HGP創英角ﾎﾟｯﾌﾟ体" panose="040B0A00000000000000" pitchFamily="50" charset="-128"/>
              </a:rPr>
              <a:t>ヒマワリは中央ふれあい館　　</a:t>
            </a:r>
            <a:r>
              <a:rPr lang="en-US" altLang="ja-JP" sz="1050" dirty="0" smtClean="0">
                <a:latin typeface="HGP創英角ﾎﾟｯﾌﾟ体" panose="040B0A00000000000000" pitchFamily="50" charset="-128"/>
                <a:ea typeface="HGP創英角ﾎﾟｯﾌﾟ体" panose="040B0A00000000000000" pitchFamily="50" charset="-128"/>
              </a:rPr>
              <a:t>7</a:t>
            </a:r>
            <a:r>
              <a:rPr lang="ja-JP" altLang="en-US" sz="1050" dirty="0" smtClean="0">
                <a:latin typeface="HGP創英角ﾎﾟｯﾌﾟ体" panose="040B0A00000000000000" pitchFamily="50" charset="-128"/>
                <a:ea typeface="HGP創英角ﾎﾟｯﾌﾟ体" panose="040B0A00000000000000" pitchFamily="50" charset="-128"/>
              </a:rPr>
              <a:t>月の予定は</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　</a:t>
            </a:r>
            <a:r>
              <a:rPr lang="en-US" altLang="ja-JP" sz="1050" dirty="0" smtClean="0">
                <a:latin typeface="HGP創英角ﾎﾟｯﾌﾟ体" panose="040B0A00000000000000" pitchFamily="50" charset="-128"/>
                <a:ea typeface="HGP創英角ﾎﾟｯﾌﾟ体" panose="040B0A00000000000000" pitchFamily="50" charset="-128"/>
              </a:rPr>
              <a:t>2</a:t>
            </a:r>
            <a:r>
              <a:rPr lang="ja-JP" altLang="en-US" sz="1050" dirty="0" smtClean="0">
                <a:latin typeface="HGP創英角ﾎﾟｯﾌﾟ体" panose="040B0A00000000000000" pitchFamily="50" charset="-128"/>
                <a:ea typeface="HGP創英角ﾎﾟｯﾌﾟ体" panose="040B0A00000000000000" pitchFamily="50" charset="-128"/>
              </a:rPr>
              <a:t>日ホール　</a:t>
            </a:r>
            <a:r>
              <a:rPr lang="en-US" altLang="ja-JP" sz="1050" dirty="0" smtClean="0">
                <a:latin typeface="HGP創英角ﾎﾟｯﾌﾟ体" panose="040B0A00000000000000" pitchFamily="50" charset="-128"/>
                <a:ea typeface="HGP創英角ﾎﾟｯﾌﾟ体" panose="040B0A00000000000000" pitchFamily="50" charset="-128"/>
              </a:rPr>
              <a:t>9</a:t>
            </a:r>
            <a:r>
              <a:rPr lang="ja-JP" altLang="en-US" sz="1050" dirty="0" smtClean="0">
                <a:latin typeface="HGP創英角ﾎﾟｯﾌﾟ体" panose="040B0A00000000000000" pitchFamily="50" charset="-128"/>
                <a:ea typeface="HGP創英角ﾎﾟｯﾌﾟ体" panose="040B0A00000000000000" pitchFamily="50" charset="-128"/>
              </a:rPr>
              <a:t>日ホール　</a:t>
            </a:r>
            <a:r>
              <a:rPr lang="en-US" altLang="ja-JP" sz="1050" dirty="0" smtClean="0">
                <a:latin typeface="HGP創英角ﾎﾟｯﾌﾟ体" panose="040B0A00000000000000" pitchFamily="50" charset="-128"/>
                <a:ea typeface="HGP創英角ﾎﾟｯﾌﾟ体" panose="040B0A00000000000000" pitchFamily="50" charset="-128"/>
              </a:rPr>
              <a:t>16</a:t>
            </a:r>
            <a:r>
              <a:rPr lang="ja-JP" altLang="en-US" sz="1050" dirty="0" smtClean="0">
                <a:latin typeface="HGP創英角ﾎﾟｯﾌﾟ体" panose="040B0A00000000000000" pitchFamily="50" charset="-128"/>
                <a:ea typeface="HGP創英角ﾎﾟｯﾌﾟ体" panose="040B0A00000000000000" pitchFamily="50" charset="-128"/>
              </a:rPr>
              <a:t>日講座室２　</a:t>
            </a:r>
            <a:r>
              <a:rPr lang="en-US" altLang="ja-JP" sz="1050" dirty="0" smtClean="0">
                <a:latin typeface="HGP創英角ﾎﾟｯﾌﾟ体" panose="040B0A00000000000000" pitchFamily="50" charset="-128"/>
                <a:ea typeface="HGP創英角ﾎﾟｯﾌﾟ体" panose="040B0A00000000000000" pitchFamily="50" charset="-128"/>
              </a:rPr>
              <a:t>30</a:t>
            </a:r>
            <a:r>
              <a:rPr lang="ja-JP" altLang="en-US" sz="1050" dirty="0" smtClean="0">
                <a:latin typeface="HGP創英角ﾎﾟｯﾌﾟ体" panose="040B0A00000000000000" pitchFamily="50" charset="-128"/>
                <a:ea typeface="HGP創英角ﾎﾟｯﾌﾟ体" panose="040B0A00000000000000" pitchFamily="50" charset="-128"/>
              </a:rPr>
              <a:t>日ホール</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・ミントは朝日東公民館になります。</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a:t>　</a:t>
            </a:r>
            <a:endParaRPr lang="en-US" altLang="ja-JP" sz="1050" dirty="0" smtClean="0"/>
          </a:p>
          <a:p>
            <a:r>
              <a:rPr lang="ja-JP" altLang="en-US" sz="1200" dirty="0" smtClean="0">
                <a:latin typeface="HGP創英角ﾎﾟｯﾌﾟ体" panose="040B0A00000000000000" pitchFamily="50" charset="-128"/>
                <a:ea typeface="HGP創英角ﾎﾟｯﾌﾟ体" panose="040B0A00000000000000" pitchFamily="50" charset="-128"/>
              </a:rPr>
              <a:t>・子どもクラス今後の予定</a:t>
            </a:r>
            <a:endParaRPr lang="en-US" altLang="ja-JP" sz="1200" dirty="0" smtClean="0">
              <a:latin typeface="HGP創英角ﾎﾟｯﾌﾟ体" panose="040B0A00000000000000" pitchFamily="50" charset="-128"/>
              <a:ea typeface="HGP創英角ﾎﾟｯﾌﾟ体" panose="040B0A00000000000000" pitchFamily="50" charset="-128"/>
            </a:endParaRPr>
          </a:p>
          <a:p>
            <a:r>
              <a:rPr lang="ja-JP" altLang="en-US" sz="1050" dirty="0">
                <a:latin typeface="HGP創英角ﾎﾟｯﾌﾟ体" panose="040B0A00000000000000" pitchFamily="50" charset="-128"/>
                <a:ea typeface="HGP創英角ﾎﾟｯﾌﾟ体" panose="040B0A00000000000000" pitchFamily="50" charset="-128"/>
              </a:rPr>
              <a:t>　</a:t>
            </a:r>
            <a:r>
              <a:rPr lang="en-US" altLang="ja-JP" sz="1050" dirty="0">
                <a:latin typeface="HGP創英角ﾎﾟｯﾌﾟ体" panose="040B0A00000000000000" pitchFamily="50" charset="-128"/>
                <a:ea typeface="HGP創英角ﾎﾟｯﾌﾟ体" panose="040B0A00000000000000" pitchFamily="50" charset="-128"/>
              </a:rPr>
              <a:t>7</a:t>
            </a:r>
            <a:r>
              <a:rPr lang="ja-JP" altLang="en-US" sz="1050" dirty="0" smtClean="0">
                <a:latin typeface="HGP創英角ﾎﾟｯﾌﾟ体" panose="040B0A00000000000000" pitchFamily="50" charset="-128"/>
                <a:ea typeface="HGP創英角ﾎﾟｯﾌﾟ体" panose="040B0A00000000000000" pitchFamily="50" charset="-128"/>
              </a:rPr>
              <a:t>月</a:t>
            </a:r>
            <a:r>
              <a:rPr lang="en-US" altLang="ja-JP" sz="1050" dirty="0">
                <a:latin typeface="HGP創英角ﾎﾟｯﾌﾟ体" panose="040B0A00000000000000" pitchFamily="50" charset="-128"/>
                <a:ea typeface="HGP創英角ﾎﾟｯﾌﾟ体" panose="040B0A00000000000000" pitchFamily="50" charset="-128"/>
              </a:rPr>
              <a:t>16</a:t>
            </a:r>
            <a:r>
              <a:rPr lang="ja-JP" altLang="en-US" sz="1050" dirty="0" smtClean="0">
                <a:latin typeface="HGP創英角ﾎﾟｯﾌﾟ体" panose="040B0A00000000000000" pitchFamily="50" charset="-128"/>
                <a:ea typeface="HGP創英角ﾎﾟｯﾌﾟ体" panose="040B0A00000000000000" pitchFamily="50" charset="-128"/>
              </a:rPr>
              <a:t>日　　ＳＡＩＴＡＭＡ　ＣＵＰ</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a:latin typeface="HGP創英角ﾎﾟｯﾌﾟ体" panose="040B0A00000000000000" pitchFamily="50" charset="-128"/>
                <a:ea typeface="HGP創英角ﾎﾟｯﾌﾟ体" panose="040B0A00000000000000" pitchFamily="50" charset="-128"/>
              </a:rPr>
              <a:t>　</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a:t>
            </a:r>
            <a:r>
              <a:rPr lang="en-US" altLang="ja-JP" sz="1050" dirty="0" smtClean="0">
                <a:latin typeface="HGP創英角ﾎﾟｯﾌﾟ体" panose="040B0A00000000000000" pitchFamily="50" charset="-128"/>
                <a:ea typeface="HGP創英角ﾎﾟｯﾌﾟ体" panose="040B0A00000000000000" pitchFamily="50" charset="-128"/>
              </a:rPr>
              <a:t>7</a:t>
            </a:r>
            <a:r>
              <a:rPr lang="ja-JP" altLang="en-US" sz="1050" dirty="0" smtClean="0">
                <a:latin typeface="HGP創英角ﾎﾟｯﾌﾟ体" panose="040B0A00000000000000" pitchFamily="50" charset="-128"/>
                <a:ea typeface="HGP創英角ﾎﾟｯﾌﾟ体" panose="040B0A00000000000000" pitchFamily="50" charset="-128"/>
              </a:rPr>
              <a:t>月</a:t>
            </a:r>
            <a:r>
              <a:rPr lang="en-US" altLang="ja-JP" sz="1050" dirty="0" smtClean="0">
                <a:latin typeface="HGP創英角ﾎﾟｯﾌﾟ体" panose="040B0A00000000000000" pitchFamily="50" charset="-128"/>
                <a:ea typeface="HGP創英角ﾎﾟｯﾌﾟ体" panose="040B0A00000000000000" pitchFamily="50" charset="-128"/>
              </a:rPr>
              <a:t>31</a:t>
            </a:r>
            <a:r>
              <a:rPr lang="ja-JP" altLang="en-US" sz="1050" dirty="0" smtClean="0">
                <a:latin typeface="HGP創英角ﾎﾟｯﾌﾟ体" panose="040B0A00000000000000" pitchFamily="50" charset="-128"/>
                <a:ea typeface="HGP創英角ﾎﾟｯﾌﾟ体" panose="040B0A00000000000000" pitchFamily="50" charset="-128"/>
              </a:rPr>
              <a:t>日　　バスツアー　川遊び</a:t>
            </a:r>
            <a:endParaRPr lang="en-US" altLang="ja-JP" sz="1050" dirty="0" smtClean="0">
              <a:latin typeface="HGP創英角ﾎﾟｯﾌﾟ体" panose="040B0A00000000000000" pitchFamily="50" charset="-128"/>
              <a:ea typeface="HGP創英角ﾎﾟｯﾌﾟ体" panose="040B0A00000000000000" pitchFamily="50" charset="-128"/>
            </a:endParaRPr>
          </a:p>
          <a:p>
            <a:endParaRPr lang="en-US" altLang="ja-JP" sz="1050" dirty="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a:t>
            </a:r>
            <a:r>
              <a:rPr lang="en-US" altLang="ja-JP" sz="1050" dirty="0" smtClean="0">
                <a:latin typeface="HGP創英角ﾎﾟｯﾌﾟ体" panose="040B0A00000000000000" pitchFamily="50" charset="-128"/>
                <a:ea typeface="HGP創英角ﾎﾟｯﾌﾟ体" panose="040B0A00000000000000" pitchFamily="50" charset="-128"/>
              </a:rPr>
              <a:t>12</a:t>
            </a:r>
            <a:r>
              <a:rPr lang="ja-JP" altLang="en-US" sz="1050" dirty="0" smtClean="0">
                <a:latin typeface="HGP創英角ﾎﾟｯﾌﾟ体" panose="040B0A00000000000000" pitchFamily="50" charset="-128"/>
                <a:ea typeface="HGP創英角ﾎﾟｯﾌﾟ体" panose="040B0A00000000000000" pitchFamily="50" charset="-128"/>
              </a:rPr>
              <a:t>月</a:t>
            </a:r>
            <a:r>
              <a:rPr lang="ja-JP" altLang="en-US" sz="1050" dirty="0">
                <a:latin typeface="HGP創英角ﾎﾟｯﾌﾟ体" panose="040B0A00000000000000" pitchFamily="50" charset="-128"/>
                <a:ea typeface="HGP創英角ﾎﾟｯﾌﾟ体" panose="040B0A00000000000000" pitchFamily="50" charset="-128"/>
              </a:rPr>
              <a:t>９</a:t>
            </a:r>
            <a:r>
              <a:rPr lang="ja-JP" altLang="en-US" sz="1050" dirty="0" smtClean="0">
                <a:latin typeface="HGP創英角ﾎﾟｯﾌﾟ体" panose="040B0A00000000000000" pitchFamily="50" charset="-128"/>
                <a:ea typeface="HGP創英角ﾎﾟｯﾌﾟ体" panose="040B0A00000000000000" pitchFamily="50" charset="-128"/>
              </a:rPr>
              <a:t>日　</a:t>
            </a:r>
            <a:r>
              <a:rPr lang="ja-JP" altLang="en-US" sz="1050" dirty="0">
                <a:latin typeface="HGP創英角ﾎﾟｯﾌﾟ体" panose="040B0A00000000000000" pitchFamily="50" charset="-128"/>
                <a:ea typeface="HGP創英角ﾎﾟｯﾌﾟ体" panose="040B0A00000000000000" pitchFamily="50" charset="-128"/>
              </a:rPr>
              <a:t>成果発表会</a:t>
            </a:r>
            <a:endParaRPr lang="en-US" altLang="ja-JP" sz="1050" dirty="0" smtClean="0">
              <a:latin typeface="HGP創英角ﾎﾟｯﾌﾟ体" panose="040B0A00000000000000" pitchFamily="50" charset="-128"/>
              <a:ea typeface="HGP創英角ﾎﾟｯﾌﾟ体" panose="040B0A00000000000000" pitchFamily="50" charset="-128"/>
            </a:endParaRPr>
          </a:p>
          <a:p>
            <a:endParaRPr kumimoji="1" lang="ja-JP" altLang="en-US" sz="1000" dirty="0"/>
          </a:p>
        </p:txBody>
      </p:sp>
      <p:pic>
        <p:nvPicPr>
          <p:cNvPr id="24" name="図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1364" y="8186019"/>
            <a:ext cx="1791397" cy="2389607"/>
          </a:xfrm>
          <a:prstGeom prst="rect">
            <a:avLst/>
          </a:prstGeom>
        </p:spPr>
      </p:pic>
      <p:sp>
        <p:nvSpPr>
          <p:cNvPr id="25" name="正方形/長方形 24"/>
          <p:cNvSpPr/>
          <p:nvPr/>
        </p:nvSpPr>
        <p:spPr>
          <a:xfrm>
            <a:off x="2041061" y="8222065"/>
            <a:ext cx="1687210" cy="2192147"/>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en-US" altLang="ja-JP" sz="1000" dirty="0" smtClean="0">
                <a:latin typeface="HGP創英角ﾎﾟｯﾌﾟ体" panose="040B0A00000000000000" pitchFamily="50" charset="-128"/>
                <a:ea typeface="HGP創英角ﾎﾟｯﾌﾟ体" panose="040B0A00000000000000" pitchFamily="50" charset="-128"/>
              </a:rPr>
              <a:t>3</a:t>
            </a:r>
            <a:r>
              <a:rPr kumimoji="1" lang="ja-JP" altLang="en-US" sz="1000" dirty="0" smtClean="0">
                <a:latin typeface="HGP創英角ﾎﾟｯﾌﾟ体" panose="040B0A00000000000000" pitchFamily="50" charset="-128"/>
                <a:ea typeface="HGP創英角ﾎﾟｯﾌﾟ体" panose="040B0A00000000000000" pitchFamily="50" charset="-128"/>
              </a:rPr>
              <a:t>月</a:t>
            </a:r>
            <a:r>
              <a:rPr kumimoji="1" lang="en-US" altLang="ja-JP" sz="1000" dirty="0" smtClean="0">
                <a:latin typeface="HGP創英角ﾎﾟｯﾌﾟ体" panose="040B0A00000000000000" pitchFamily="50" charset="-128"/>
                <a:ea typeface="HGP創英角ﾎﾟｯﾌﾟ体" panose="040B0A00000000000000" pitchFamily="50" charset="-128"/>
              </a:rPr>
              <a:t>27</a:t>
            </a:r>
            <a:r>
              <a:rPr kumimoji="1" lang="ja-JP" altLang="en-US" sz="1000" dirty="0" smtClean="0">
                <a:latin typeface="HGP創英角ﾎﾟｯﾌﾟ体" panose="040B0A00000000000000" pitchFamily="50" charset="-128"/>
                <a:ea typeface="HGP創英角ﾎﾟｯﾌﾟ体" panose="040B0A00000000000000" pitchFamily="50" charset="-128"/>
              </a:rPr>
              <a:t>日</a:t>
            </a:r>
            <a:endParaRPr kumimoji="1" lang="en-US" altLang="ja-JP" sz="1000" dirty="0" smtClean="0">
              <a:latin typeface="HGP創英角ﾎﾟｯﾌﾟ体" panose="040B0A00000000000000" pitchFamily="50" charset="-128"/>
              <a:ea typeface="HGP創英角ﾎﾟｯﾌﾟ体" panose="040B0A00000000000000" pitchFamily="50" charset="-128"/>
            </a:endParaRPr>
          </a:p>
          <a:p>
            <a:r>
              <a:rPr lang="ja-JP" altLang="en-US" sz="1000" dirty="0">
                <a:latin typeface="HGP創英角ﾎﾟｯﾌﾟ体" panose="040B0A00000000000000" pitchFamily="50" charset="-128"/>
                <a:ea typeface="HGP創英角ﾎﾟｯﾌﾟ体" panose="040B0A00000000000000" pitchFamily="50" charset="-128"/>
              </a:rPr>
              <a:t>青木</a:t>
            </a:r>
            <a:r>
              <a:rPr lang="ja-JP" altLang="en-US" sz="1000" dirty="0" smtClean="0">
                <a:latin typeface="HGP創英角ﾎﾟｯﾌﾟ体" panose="040B0A00000000000000" pitchFamily="50" charset="-128"/>
                <a:ea typeface="HGP創英角ﾎﾟｯﾌﾟ体" panose="040B0A00000000000000" pitchFamily="50" charset="-128"/>
              </a:rPr>
              <a:t>公園</a:t>
            </a:r>
            <a:r>
              <a:rPr lang="ja-JP" altLang="en-US" sz="1000" dirty="0">
                <a:latin typeface="HGP創英角ﾎﾟｯﾌﾟ体" panose="040B0A00000000000000" pitchFamily="50" charset="-128"/>
                <a:ea typeface="HGP創英角ﾎﾟｯﾌﾟ体" panose="040B0A00000000000000" pitchFamily="50" charset="-128"/>
              </a:rPr>
              <a:t>です</a:t>
            </a:r>
            <a:r>
              <a:rPr lang="ja-JP" altLang="en-US" sz="1000" dirty="0" smtClean="0">
                <a:latin typeface="HGP創英角ﾎﾟｯﾌﾟ体" panose="040B0A00000000000000" pitchFamily="50" charset="-128"/>
                <a:ea typeface="HGP創英角ﾎﾟｯﾌﾟ体" panose="040B0A00000000000000" pitchFamily="50" charset="-128"/>
              </a:rPr>
              <a:t>。</a:t>
            </a:r>
            <a:endParaRPr lang="en-US" altLang="ja-JP" sz="1000" dirty="0" smtClean="0">
              <a:latin typeface="HGP創英角ﾎﾟｯﾌﾟ体" panose="040B0A00000000000000" pitchFamily="50" charset="-128"/>
              <a:ea typeface="HGP創英角ﾎﾟｯﾌﾟ体" panose="040B0A00000000000000" pitchFamily="50" charset="-128"/>
            </a:endParaRPr>
          </a:p>
          <a:p>
            <a:r>
              <a:rPr kumimoji="1" lang="ja-JP" altLang="en-US" sz="1000" dirty="0">
                <a:latin typeface="HGP創英角ﾎﾟｯﾌﾟ体" panose="040B0A00000000000000" pitchFamily="50" charset="-128"/>
                <a:ea typeface="HGP創英角ﾎﾟｯﾌﾟ体" panose="040B0A00000000000000" pitchFamily="50" charset="-128"/>
              </a:rPr>
              <a:t>この</a:t>
            </a:r>
            <a:r>
              <a:rPr kumimoji="1" lang="ja-JP" altLang="en-US" sz="1000" dirty="0" smtClean="0">
                <a:latin typeface="HGP創英角ﾎﾟｯﾌﾟ体" panose="040B0A00000000000000" pitchFamily="50" charset="-128"/>
                <a:ea typeface="HGP創英角ﾎﾟｯﾌﾟ体" panose="040B0A00000000000000" pitchFamily="50" charset="-128"/>
              </a:rPr>
              <a:t>日は並木</a:t>
            </a:r>
            <a:r>
              <a:rPr kumimoji="1" lang="en-US" altLang="ja-JP" sz="1000" dirty="0" smtClean="0">
                <a:latin typeface="HGP創英角ﾎﾟｯﾌﾟ体" panose="040B0A00000000000000" pitchFamily="50" charset="-128"/>
                <a:ea typeface="HGP創英角ﾎﾟｯﾌﾟ体" panose="040B0A00000000000000" pitchFamily="50" charset="-128"/>
              </a:rPr>
              <a:t>4</a:t>
            </a:r>
            <a:r>
              <a:rPr kumimoji="1" lang="ja-JP" altLang="en-US" sz="1000" dirty="0" smtClean="0">
                <a:latin typeface="HGP創英角ﾎﾟｯﾌﾟ体" panose="040B0A00000000000000" pitchFamily="50" charset="-128"/>
                <a:ea typeface="HGP創英角ﾎﾟｯﾌﾟ体" panose="040B0A00000000000000" pitchFamily="50" charset="-128"/>
              </a:rPr>
              <a:t>丁目公園</a:t>
            </a:r>
            <a:endParaRPr kumimoji="1" lang="en-US" altLang="ja-JP" sz="1000" dirty="0" smtClean="0">
              <a:latin typeface="HGP創英角ﾎﾟｯﾌﾟ体" panose="040B0A00000000000000" pitchFamily="50" charset="-128"/>
              <a:ea typeface="HGP創英角ﾎﾟｯﾌﾟ体" panose="040B0A00000000000000" pitchFamily="50" charset="-128"/>
            </a:endParaRPr>
          </a:p>
          <a:p>
            <a:r>
              <a:rPr lang="ja-JP" altLang="en-US" sz="1000" dirty="0" err="1" smtClean="0">
                <a:latin typeface="HGP創英角ﾎﾟｯﾌﾟ体" panose="040B0A00000000000000" pitchFamily="50" charset="-128"/>
                <a:ea typeface="HGP創英角ﾎﾟｯﾌﾟ体" panose="040B0A00000000000000" pitchFamily="50" charset="-128"/>
              </a:rPr>
              <a:t>にも</a:t>
            </a:r>
            <a:r>
              <a:rPr lang="ja-JP" altLang="en-US" sz="1000" dirty="0" smtClean="0">
                <a:latin typeface="HGP創英角ﾎﾟｯﾌﾟ体" panose="040B0A00000000000000" pitchFamily="50" charset="-128"/>
                <a:ea typeface="HGP創英角ﾎﾟｯﾌﾟ体" panose="040B0A00000000000000" pitchFamily="50" charset="-128"/>
              </a:rPr>
              <a:t>足を伸ばして</a:t>
            </a:r>
            <a:endParaRPr lang="en-US" altLang="ja-JP" sz="1000" dirty="0" smtClean="0">
              <a:latin typeface="HGP創英角ﾎﾟｯﾌﾟ体" panose="040B0A00000000000000" pitchFamily="50" charset="-128"/>
              <a:ea typeface="HGP創英角ﾎﾟｯﾌﾟ体" panose="040B0A00000000000000" pitchFamily="50" charset="-128"/>
            </a:endParaRPr>
          </a:p>
          <a:p>
            <a:r>
              <a:rPr kumimoji="1" lang="ja-JP" altLang="en-US" sz="1000" dirty="0" smtClean="0">
                <a:latin typeface="HGP創英角ﾎﾟｯﾌﾟ体" panose="040B0A00000000000000" pitchFamily="50" charset="-128"/>
                <a:ea typeface="HGP創英角ﾎﾟｯﾌﾟ体" panose="040B0A00000000000000" pitchFamily="50" charset="-128"/>
              </a:rPr>
              <a:t>お花見三昧。</a:t>
            </a:r>
            <a:endParaRPr kumimoji="1" lang="en-US" altLang="ja-JP" sz="1000" dirty="0" smtClean="0">
              <a:latin typeface="HGP創英角ﾎﾟｯﾌﾟ体" panose="040B0A00000000000000" pitchFamily="50" charset="-128"/>
              <a:ea typeface="HGP創英角ﾎﾟｯﾌﾟ体" panose="040B0A00000000000000" pitchFamily="50" charset="-128"/>
            </a:endParaRPr>
          </a:p>
          <a:p>
            <a:r>
              <a:rPr lang="ja-JP" altLang="en-US" sz="1000" dirty="0">
                <a:latin typeface="HGP創英角ﾎﾟｯﾌﾟ体" panose="040B0A00000000000000" pitchFamily="50" charset="-128"/>
                <a:ea typeface="HGP創英角ﾎﾟｯﾌﾟ体" panose="040B0A00000000000000" pitchFamily="50" charset="-128"/>
              </a:rPr>
              <a:t>桜</a:t>
            </a:r>
            <a:r>
              <a:rPr lang="ja-JP" altLang="en-US" sz="1000" dirty="0" smtClean="0">
                <a:latin typeface="HGP創英角ﾎﾟｯﾌﾟ体" panose="040B0A00000000000000" pitchFamily="50" charset="-128"/>
                <a:ea typeface="HGP創英角ﾎﾟｯﾌﾟ体" panose="040B0A00000000000000" pitchFamily="50" charset="-128"/>
              </a:rPr>
              <a:t>の花がとても綺麗でした。</a:t>
            </a:r>
            <a:endParaRPr lang="en-US" altLang="ja-JP" sz="1000" dirty="0" smtClean="0">
              <a:latin typeface="HGP創英角ﾎﾟｯﾌﾟ体" panose="040B0A00000000000000" pitchFamily="50" charset="-128"/>
              <a:ea typeface="HGP創英角ﾎﾟｯﾌﾟ体" panose="040B0A00000000000000" pitchFamily="50" charset="-128"/>
            </a:endParaRPr>
          </a:p>
          <a:p>
            <a:endParaRPr kumimoji="1" lang="en-US" altLang="ja-JP" sz="1000" dirty="0">
              <a:latin typeface="HGP創英角ﾎﾟｯﾌﾟ体" panose="040B0A00000000000000" pitchFamily="50" charset="-128"/>
              <a:ea typeface="HGP創英角ﾎﾟｯﾌﾟ体" panose="040B0A00000000000000" pitchFamily="50" charset="-128"/>
            </a:endParaRPr>
          </a:p>
          <a:p>
            <a:r>
              <a:rPr lang="ja-JP" altLang="en-US" sz="1000" dirty="0" smtClean="0">
                <a:latin typeface="HGP創英角ﾎﾟｯﾌﾟ体" panose="040B0A00000000000000" pitchFamily="50" charset="-128"/>
                <a:ea typeface="HGP創英角ﾎﾟｯﾌﾟ体" panose="040B0A00000000000000" pitchFamily="50" charset="-128"/>
              </a:rPr>
              <a:t>素敵なお便りに感謝。</a:t>
            </a:r>
            <a:endParaRPr lang="en-US" altLang="ja-JP" sz="1000" dirty="0" smtClean="0">
              <a:latin typeface="HGP創英角ﾎﾟｯﾌﾟ体" panose="040B0A00000000000000" pitchFamily="50" charset="-128"/>
              <a:ea typeface="HGP創英角ﾎﾟｯﾌﾟ体" panose="040B0A00000000000000" pitchFamily="50" charset="-128"/>
            </a:endParaRPr>
          </a:p>
          <a:p>
            <a:r>
              <a:rPr kumimoji="1" lang="ja-JP" altLang="en-US" sz="1000" dirty="0" smtClean="0">
                <a:latin typeface="HGP創英角ﾎﾟｯﾌﾟ体" panose="040B0A00000000000000" pitchFamily="50" charset="-128"/>
                <a:ea typeface="HGP創英角ﾎﾟｯﾌﾟ体" panose="040B0A00000000000000" pitchFamily="50" charset="-128"/>
              </a:rPr>
              <a:t>皆さんのクラスからも</a:t>
            </a:r>
            <a:endParaRPr kumimoji="1" lang="en-US" altLang="ja-JP" sz="1000" dirty="0" smtClean="0">
              <a:latin typeface="HGP創英角ﾎﾟｯﾌﾟ体" panose="040B0A00000000000000" pitchFamily="50" charset="-128"/>
              <a:ea typeface="HGP創英角ﾎﾟｯﾌﾟ体" panose="040B0A00000000000000" pitchFamily="50" charset="-128"/>
            </a:endParaRPr>
          </a:p>
          <a:p>
            <a:r>
              <a:rPr lang="ja-JP" altLang="en-US" sz="1000" dirty="0" smtClean="0">
                <a:latin typeface="HGP創英角ﾎﾟｯﾌﾟ体" panose="040B0A00000000000000" pitchFamily="50" charset="-128"/>
                <a:ea typeface="HGP創英角ﾎﾟｯﾌﾟ体" panose="040B0A00000000000000" pitchFamily="50" charset="-128"/>
              </a:rPr>
              <a:t>このようなお便りを</a:t>
            </a:r>
            <a:r>
              <a:rPr lang="ja-JP" altLang="en-US" sz="1000" dirty="0" err="1" smtClean="0">
                <a:latin typeface="HGP創英角ﾎﾟｯﾌﾟ体" panose="040B0A00000000000000" pitchFamily="50" charset="-128"/>
                <a:ea typeface="HGP創英角ﾎﾟｯﾌﾟ体" panose="040B0A00000000000000" pitchFamily="50" charset="-128"/>
              </a:rPr>
              <a:t>い</a:t>
            </a:r>
            <a:endParaRPr lang="en-US" altLang="ja-JP" sz="1000" dirty="0" smtClean="0">
              <a:latin typeface="HGP創英角ﾎﾟｯﾌﾟ体" panose="040B0A00000000000000" pitchFamily="50" charset="-128"/>
              <a:ea typeface="HGP創英角ﾎﾟｯﾌﾟ体" panose="040B0A00000000000000" pitchFamily="50" charset="-128"/>
            </a:endParaRPr>
          </a:p>
          <a:p>
            <a:r>
              <a:rPr lang="ja-JP" altLang="en-US" sz="1000" dirty="0" smtClean="0">
                <a:latin typeface="HGP創英角ﾎﾟｯﾌﾟ体" panose="040B0A00000000000000" pitchFamily="50" charset="-128"/>
                <a:ea typeface="HGP創英角ﾎﾟｯﾌﾟ体" panose="040B0A00000000000000" pitchFamily="50" charset="-128"/>
              </a:rPr>
              <a:t>ただけたら</a:t>
            </a:r>
            <a:endParaRPr lang="en-US" altLang="ja-JP" sz="1000" dirty="0" smtClean="0">
              <a:latin typeface="HGP創英角ﾎﾟｯﾌﾟ体" panose="040B0A00000000000000" pitchFamily="50" charset="-128"/>
              <a:ea typeface="HGP創英角ﾎﾟｯﾌﾟ体" panose="040B0A00000000000000" pitchFamily="50" charset="-128"/>
            </a:endParaRPr>
          </a:p>
          <a:p>
            <a:r>
              <a:rPr kumimoji="1" lang="ja-JP" altLang="en-US" sz="1000" dirty="0" smtClean="0">
                <a:latin typeface="HGP創英角ﾎﾟｯﾌﾟ体" panose="040B0A00000000000000" pitchFamily="50" charset="-128"/>
                <a:ea typeface="HGP創英角ﾎﾟｯﾌﾟ体" panose="040B0A00000000000000" pitchFamily="50" charset="-128"/>
              </a:rPr>
              <a:t>とても</a:t>
            </a:r>
            <a:r>
              <a:rPr lang="ja-JP" altLang="en-US" sz="1000" dirty="0" smtClean="0">
                <a:latin typeface="HGP創英角ﾎﾟｯﾌﾟ体" panose="040B0A00000000000000" pitchFamily="50" charset="-128"/>
                <a:ea typeface="HGP創英角ﾎﾟｯﾌﾟ体" panose="040B0A00000000000000" pitchFamily="50" charset="-128"/>
              </a:rPr>
              <a:t>嬉しい</a:t>
            </a:r>
            <a:r>
              <a:rPr lang="ja-JP" altLang="en-US" sz="1000" dirty="0">
                <a:latin typeface="HGP創英角ﾎﾟｯﾌﾟ体" panose="040B0A00000000000000" pitchFamily="50" charset="-128"/>
                <a:ea typeface="HGP創英角ﾎﾟｯﾌﾟ体" panose="040B0A00000000000000" pitchFamily="50" charset="-128"/>
              </a:rPr>
              <a:t>です</a:t>
            </a:r>
            <a:r>
              <a:rPr lang="ja-JP" altLang="en-US" sz="1000" dirty="0" smtClean="0">
                <a:latin typeface="HGP創英角ﾎﾟｯﾌﾟ体" panose="040B0A00000000000000" pitchFamily="50" charset="-128"/>
                <a:ea typeface="HGP創英角ﾎﾟｯﾌﾟ体" panose="040B0A00000000000000" pitchFamily="50" charset="-128"/>
              </a:rPr>
              <a:t>。</a:t>
            </a:r>
            <a:endParaRPr lang="en-US" altLang="ja-JP" sz="1000" dirty="0" smtClean="0">
              <a:latin typeface="HGP創英角ﾎﾟｯﾌﾟ体" panose="040B0A00000000000000" pitchFamily="50" charset="-128"/>
              <a:ea typeface="HGP創英角ﾎﾟｯﾌﾟ体" panose="040B0A00000000000000" pitchFamily="50" charset="-128"/>
            </a:endParaRPr>
          </a:p>
          <a:p>
            <a:r>
              <a:rPr kumimoji="1" lang="ja-JP" altLang="en-US" sz="1000" dirty="0">
                <a:latin typeface="HGP創英角ﾎﾟｯﾌﾟ体" panose="040B0A00000000000000" pitchFamily="50" charset="-128"/>
                <a:ea typeface="HGP創英角ﾎﾟｯﾌﾟ体" panose="040B0A00000000000000" pitchFamily="50" charset="-128"/>
              </a:rPr>
              <a:t>お待ちして</a:t>
            </a:r>
            <a:r>
              <a:rPr kumimoji="1" lang="ja-JP" altLang="en-US" sz="1000" dirty="0" smtClean="0">
                <a:latin typeface="HGP創英角ﾎﾟｯﾌﾟ体" panose="040B0A00000000000000" pitchFamily="50" charset="-128"/>
                <a:ea typeface="HGP創英角ﾎﾟｯﾌﾟ体" panose="040B0A00000000000000" pitchFamily="50" charset="-128"/>
              </a:rPr>
              <a:t>います</a:t>
            </a:r>
            <a:r>
              <a:rPr kumimoji="1" lang="ja-JP" altLang="en-US" sz="1000" dirty="0">
                <a:latin typeface="HGP創英角ﾎﾟｯﾌﾟ体" panose="040B0A00000000000000" pitchFamily="50" charset="-128"/>
                <a:ea typeface="HGP創英角ﾎﾟｯﾌﾟ体" panose="040B0A00000000000000" pitchFamily="50" charset="-128"/>
              </a:rPr>
              <a:t>。</a:t>
            </a:r>
          </a:p>
        </p:txBody>
      </p:sp>
      <p:pic>
        <p:nvPicPr>
          <p:cNvPr id="31" name="図 30"/>
          <p:cNvPicPr>
            <a:picLocks noChangeAspect="1"/>
          </p:cNvPicPr>
          <p:nvPr/>
        </p:nvPicPr>
        <p:blipFill rotWithShape="1">
          <a:blip r:embed="rId13" cstate="print">
            <a:extLst>
              <a:ext uri="{28A0092B-C50C-407E-A947-70E740481C1C}">
                <a14:useLocalDpi xmlns:a14="http://schemas.microsoft.com/office/drawing/2010/main" val="0"/>
              </a:ext>
            </a:extLst>
          </a:blip>
          <a:srcRect l="2046" t="9884" r="16945"/>
          <a:stretch/>
        </p:blipFill>
        <p:spPr>
          <a:xfrm>
            <a:off x="8413349" y="9275629"/>
            <a:ext cx="2076730" cy="1299997"/>
          </a:xfrm>
          <a:prstGeom prst="rect">
            <a:avLst/>
          </a:prstGeom>
        </p:spPr>
      </p:pic>
      <p:sp>
        <p:nvSpPr>
          <p:cNvPr id="35" name="正方形/長方形 34"/>
          <p:cNvSpPr/>
          <p:nvPr/>
        </p:nvSpPr>
        <p:spPr>
          <a:xfrm>
            <a:off x="-2083103" y="9175428"/>
            <a:ext cx="1537731" cy="1227397"/>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lang="ja-JP" altLang="en-US" sz="800" b="1" dirty="0">
                <a:latin typeface="HGP創英角ﾎﾟｯﾌﾟ体" panose="040B0A00000000000000" pitchFamily="50" charset="-128"/>
                <a:ea typeface="HGP創英角ﾎﾟｯﾌﾟ体" panose="040B0A00000000000000" pitchFamily="50" charset="-128"/>
              </a:rPr>
              <a:t>生き生きデイサービスやギフトボックスを受託している</a:t>
            </a:r>
            <a:r>
              <a:rPr lang="ja-JP" altLang="en-US" sz="800" dirty="0">
                <a:latin typeface="HGP創英角ﾎﾟｯﾌﾟ体" panose="040B0A00000000000000" pitchFamily="50" charset="-128"/>
                <a:ea typeface="HGP創英角ﾎﾟｯﾌﾟ体" panose="040B0A00000000000000" pitchFamily="50" charset="-128"/>
              </a:rPr>
              <a:t> </a:t>
            </a:r>
          </a:p>
          <a:p>
            <a:r>
              <a:rPr lang="ja-JP" altLang="en-US" sz="800" b="1" dirty="0">
                <a:latin typeface="HGP創英角ﾎﾟｯﾌﾟ体" panose="040B0A00000000000000" pitchFamily="50" charset="-128"/>
                <a:ea typeface="HGP創英角ﾎﾟｯﾌﾟ体" panose="040B0A00000000000000" pitchFamily="50" charset="-128"/>
              </a:rPr>
              <a:t>スポーツ・サンクチュアリ・川口ですが、</a:t>
            </a:r>
            <a:r>
              <a:rPr lang="ja-JP" altLang="en-US" sz="800" dirty="0">
                <a:latin typeface="HGP創英角ﾎﾟｯﾌﾟ体" panose="040B0A00000000000000" pitchFamily="50" charset="-128"/>
                <a:ea typeface="HGP創英角ﾎﾟｯﾌﾟ体" panose="040B0A00000000000000" pitchFamily="50" charset="-128"/>
              </a:rPr>
              <a:t> </a:t>
            </a:r>
          </a:p>
          <a:p>
            <a:r>
              <a:rPr lang="ja-JP" altLang="en-US" sz="800" b="1" dirty="0">
                <a:latin typeface="HGP創英角ﾎﾟｯﾌﾟ体" panose="040B0A00000000000000" pitchFamily="50" charset="-128"/>
                <a:ea typeface="HGP創英角ﾎﾟｯﾌﾟ体" panose="040B0A00000000000000" pitchFamily="50" charset="-128"/>
              </a:rPr>
              <a:t>この事業を支えていただくために、</a:t>
            </a:r>
            <a:r>
              <a:rPr lang="ja-JP" altLang="en-US" sz="800" dirty="0">
                <a:latin typeface="HGP創英角ﾎﾟｯﾌﾟ体" panose="040B0A00000000000000" pitchFamily="50" charset="-128"/>
                <a:ea typeface="HGP創英角ﾎﾟｯﾌﾟ体" panose="040B0A00000000000000" pitchFamily="50" charset="-128"/>
              </a:rPr>
              <a:t> </a:t>
            </a:r>
          </a:p>
          <a:p>
            <a:r>
              <a:rPr lang="ja-JP" altLang="en-US" sz="800" b="1" dirty="0">
                <a:latin typeface="HGP創英角ﾎﾟｯﾌﾟ体" panose="040B0A00000000000000" pitchFamily="50" charset="-128"/>
                <a:ea typeface="HGP創英角ﾎﾟｯﾌﾟ体" panose="040B0A00000000000000" pitchFamily="50" charset="-128"/>
              </a:rPr>
              <a:t>公益財団法人日本財団様より、こんな可愛らしい車の助成をいただきました。</a:t>
            </a:r>
            <a:r>
              <a:rPr lang="ja-JP" altLang="en-US" sz="800" dirty="0">
                <a:latin typeface="HGP創英角ﾎﾟｯﾌﾟ体" panose="040B0A00000000000000" pitchFamily="50" charset="-128"/>
                <a:ea typeface="HGP創英角ﾎﾟｯﾌﾟ体" panose="040B0A00000000000000" pitchFamily="50" charset="-128"/>
              </a:rPr>
              <a:t> </a:t>
            </a:r>
          </a:p>
          <a:p>
            <a:r>
              <a:rPr lang="en-US" altLang="ja-JP" sz="800" b="1" dirty="0">
                <a:latin typeface="HGP創英角ﾎﾟｯﾌﾟ体" panose="040B0A00000000000000" pitchFamily="50" charset="-128"/>
                <a:ea typeface="HGP創英角ﾎﾟｯﾌﾟ体" panose="040B0A00000000000000" pitchFamily="50" charset="-128"/>
              </a:rPr>
              <a:t>30</a:t>
            </a:r>
            <a:r>
              <a:rPr lang="ja-JP" altLang="en-US" sz="800" b="1" dirty="0">
                <a:latin typeface="HGP創英角ﾎﾟｯﾌﾟ体" panose="040B0A00000000000000" pitchFamily="50" charset="-128"/>
                <a:ea typeface="HGP創英角ﾎﾟｯﾌﾟ体" panose="040B0A00000000000000" pitchFamily="50" charset="-128"/>
              </a:rPr>
              <a:t>年度から活躍しています。</a:t>
            </a:r>
            <a:endParaRPr lang="ja-JP" altLang="en-US" sz="800" dirty="0">
              <a:effectLst/>
              <a:latin typeface="HGP創英角ﾎﾟｯﾌﾟ体" panose="040B0A00000000000000" pitchFamily="50" charset="-128"/>
              <a:ea typeface="HGP創英角ﾎﾟｯﾌﾟ体" panose="040B0A00000000000000" pitchFamily="50" charset="-128"/>
            </a:endParaRPr>
          </a:p>
        </p:txBody>
      </p:sp>
      <p:sp>
        <p:nvSpPr>
          <p:cNvPr id="34" name="大波 33"/>
          <p:cNvSpPr/>
          <p:nvPr/>
        </p:nvSpPr>
        <p:spPr>
          <a:xfrm rot="21150734">
            <a:off x="8275251" y="8561687"/>
            <a:ext cx="3193898" cy="846370"/>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HGP創英角ﾎﾟｯﾌﾟ体" panose="040B0A00000000000000" pitchFamily="50" charset="-128"/>
                <a:ea typeface="HGP創英角ﾎﾟｯﾌﾟ体" panose="040B0A00000000000000" pitchFamily="50" charset="-128"/>
              </a:rPr>
              <a:t>こんな可愛らしい車の助成をいただきました。</a:t>
            </a:r>
            <a:endParaRPr kumimoji="1" lang="ja-JP" altLang="en-US" sz="1200" dirty="0">
              <a:latin typeface="HGP創英角ﾎﾟｯﾌﾟ体" panose="040B0A00000000000000" pitchFamily="50" charset="-128"/>
              <a:ea typeface="HGP創英角ﾎﾟｯﾌﾟ体" panose="040B0A00000000000000" pitchFamily="50" charset="-128"/>
            </a:endParaRPr>
          </a:p>
        </p:txBody>
      </p:sp>
      <p:pic>
        <p:nvPicPr>
          <p:cNvPr id="39" name="図 38"/>
          <p:cNvPicPr>
            <a:picLocks noChangeAspect="1"/>
          </p:cNvPicPr>
          <p:nvPr/>
        </p:nvPicPr>
        <p:blipFill rotWithShape="1">
          <a:blip r:embed="rId14" cstate="print">
            <a:extLst>
              <a:ext uri="{28A0092B-C50C-407E-A947-70E740481C1C}">
                <a14:useLocalDpi xmlns:a14="http://schemas.microsoft.com/office/drawing/2010/main" val="0"/>
              </a:ext>
            </a:extLst>
          </a:blip>
          <a:srcRect l="8169" t="3933" r="13412"/>
          <a:stretch/>
        </p:blipFill>
        <p:spPr>
          <a:xfrm>
            <a:off x="3852713" y="7738633"/>
            <a:ext cx="1946899" cy="1341922"/>
          </a:xfrm>
          <a:prstGeom prst="rect">
            <a:avLst/>
          </a:prstGeom>
          <a:ln>
            <a:noFill/>
          </a:ln>
          <a:effectLst>
            <a:softEdge rad="112500"/>
          </a:effectLst>
        </p:spPr>
      </p:pic>
      <p:pic>
        <p:nvPicPr>
          <p:cNvPr id="42" name="図 4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51720" y="9480760"/>
            <a:ext cx="1483528" cy="1112646"/>
          </a:xfrm>
          <a:prstGeom prst="rect">
            <a:avLst/>
          </a:prstGeom>
          <a:ln>
            <a:noFill/>
          </a:ln>
          <a:effectLst>
            <a:softEdge rad="112500"/>
          </a:effectLst>
        </p:spPr>
      </p:pic>
      <p:pic>
        <p:nvPicPr>
          <p:cNvPr id="43" name="図 42"/>
          <p:cNvPicPr>
            <a:picLocks noChangeAspect="1"/>
          </p:cNvPicPr>
          <p:nvPr/>
        </p:nvPicPr>
        <p:blipFill rotWithShape="1">
          <a:blip r:embed="rId16" cstate="print">
            <a:extLst>
              <a:ext uri="{28A0092B-C50C-407E-A947-70E740481C1C}">
                <a14:useLocalDpi xmlns:a14="http://schemas.microsoft.com/office/drawing/2010/main" val="0"/>
              </a:ext>
            </a:extLst>
          </a:blip>
          <a:srcRect l="23823" t="17940"/>
          <a:stretch/>
        </p:blipFill>
        <p:spPr>
          <a:xfrm>
            <a:off x="10647906" y="7809121"/>
            <a:ext cx="836127" cy="1200947"/>
          </a:xfrm>
          <a:prstGeom prst="ellipse">
            <a:avLst/>
          </a:prstGeom>
          <a:ln>
            <a:noFill/>
          </a:ln>
          <a:effectLst>
            <a:softEdge rad="112500"/>
          </a:effectLst>
        </p:spPr>
      </p:pic>
      <p:pic>
        <p:nvPicPr>
          <p:cNvPr id="44" name="図 43"/>
          <p:cNvPicPr>
            <a:picLocks noChangeAspect="1"/>
          </p:cNvPicPr>
          <p:nvPr/>
        </p:nvPicPr>
        <p:blipFill rotWithShape="1">
          <a:blip r:embed="rId17" cstate="print">
            <a:extLst>
              <a:ext uri="{28A0092B-C50C-407E-A947-70E740481C1C}">
                <a14:useLocalDpi xmlns:a14="http://schemas.microsoft.com/office/drawing/2010/main" val="0"/>
              </a:ext>
            </a:extLst>
          </a:blip>
          <a:srcRect l="6772" r="16945"/>
          <a:stretch/>
        </p:blipFill>
        <p:spPr>
          <a:xfrm>
            <a:off x="10273790" y="8564062"/>
            <a:ext cx="1450696" cy="1069990"/>
          </a:xfrm>
          <a:prstGeom prst="rect">
            <a:avLst/>
          </a:prstGeom>
          <a:ln>
            <a:noFill/>
          </a:ln>
          <a:effectLst>
            <a:softEdge rad="112500"/>
          </a:effectLst>
        </p:spPr>
      </p:pic>
      <p:pic>
        <p:nvPicPr>
          <p:cNvPr id="45" name="図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13751" y="8928917"/>
            <a:ext cx="967971" cy="1720418"/>
          </a:xfrm>
          <a:prstGeom prst="rect">
            <a:avLst/>
          </a:prstGeom>
          <a:ln>
            <a:noFill/>
          </a:ln>
          <a:effectLst>
            <a:softEdge rad="112500"/>
          </a:effectLst>
        </p:spPr>
      </p:pic>
      <p:sp>
        <p:nvSpPr>
          <p:cNvPr id="46" name="正方形/長方形 45"/>
          <p:cNvSpPr/>
          <p:nvPr/>
        </p:nvSpPr>
        <p:spPr>
          <a:xfrm>
            <a:off x="5682698" y="7251740"/>
            <a:ext cx="1749647" cy="66506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900" dirty="0" smtClean="0">
                <a:latin typeface="HGP創英角ｺﾞｼｯｸUB" panose="020B0900000000000000" pitchFamily="50" charset="-128"/>
                <a:ea typeface="HGP創英角ｺﾞｼｯｸUB" panose="020B0900000000000000" pitchFamily="50" charset="-128"/>
              </a:rPr>
              <a:t>全国のスポーツクラブの方と</a:t>
            </a:r>
            <a:endParaRPr kumimoji="1" lang="en-US" altLang="ja-JP" sz="900" dirty="0" smtClean="0">
              <a:latin typeface="HGP創英角ｺﾞｼｯｸUB" panose="020B0900000000000000" pitchFamily="50" charset="-128"/>
              <a:ea typeface="HGP創英角ｺﾞｼｯｸUB" panose="020B0900000000000000" pitchFamily="50" charset="-128"/>
            </a:endParaRPr>
          </a:p>
          <a:p>
            <a:r>
              <a:rPr lang="ja-JP" altLang="en-US" sz="900" dirty="0" smtClean="0">
                <a:latin typeface="HGP創英角ｺﾞｼｯｸUB" panose="020B0900000000000000" pitchFamily="50" charset="-128"/>
                <a:ea typeface="HGP創英角ｺﾞｼｯｸUB" panose="020B0900000000000000" pitchFamily="50" charset="-128"/>
              </a:rPr>
              <a:t>交流</a:t>
            </a:r>
            <a:r>
              <a:rPr lang="ja-JP" altLang="en-US" sz="900" dirty="0">
                <a:latin typeface="HGP創英角ｺﾞｼｯｸUB" panose="020B0900000000000000" pitchFamily="50" charset="-128"/>
                <a:ea typeface="HGP創英角ｺﾞｼｯｸUB" panose="020B0900000000000000" pitchFamily="50" charset="-128"/>
              </a:rPr>
              <a:t>することができました。</a:t>
            </a:r>
            <a:endParaRPr kumimoji="1" lang="en-US" altLang="ja-JP" sz="900" dirty="0" smtClean="0">
              <a:latin typeface="HGP創英角ｺﾞｼｯｸUB" panose="020B0900000000000000" pitchFamily="50" charset="-128"/>
              <a:ea typeface="HGP創英角ｺﾞｼｯｸUB" panose="020B0900000000000000" pitchFamily="50" charset="-128"/>
            </a:endParaRPr>
          </a:p>
          <a:p>
            <a:r>
              <a:rPr lang="ja-JP" altLang="en-US" sz="900" dirty="0" smtClean="0">
                <a:latin typeface="HGP創英角ｺﾞｼｯｸUB" panose="020B0900000000000000" pitchFamily="50" charset="-128"/>
                <a:ea typeface="HGP創英角ｺﾞｼｯｸUB" panose="020B0900000000000000" pitchFamily="50" charset="-128"/>
              </a:rPr>
              <a:t>繋がりを生かし、秋のバスツアー</a:t>
            </a:r>
            <a:endParaRPr lang="en-US" altLang="ja-JP" sz="900" dirty="0" smtClean="0">
              <a:latin typeface="HGP創英角ｺﾞｼｯｸUB" panose="020B0900000000000000" pitchFamily="50" charset="-128"/>
              <a:ea typeface="HGP創英角ｺﾞｼｯｸUB" panose="020B0900000000000000" pitchFamily="50" charset="-128"/>
            </a:endParaRPr>
          </a:p>
          <a:p>
            <a:r>
              <a:rPr lang="ja-JP" altLang="en-US" sz="900" dirty="0" smtClean="0">
                <a:latin typeface="HGP創英角ｺﾞｼｯｸUB" panose="020B0900000000000000" pitchFamily="50" charset="-128"/>
                <a:ea typeface="HGP創英角ｺﾞｼｯｸUB" panose="020B0900000000000000" pitchFamily="50" charset="-128"/>
              </a:rPr>
              <a:t>では交流も考えています</a:t>
            </a:r>
            <a:r>
              <a:rPr lang="en-US" altLang="ja-JP" sz="900" dirty="0" smtClean="0">
                <a:latin typeface="HGP創英角ｺﾞｼｯｸUB" panose="020B0900000000000000" pitchFamily="50" charset="-128"/>
                <a:ea typeface="HGP創英角ｺﾞｼｯｸUB" panose="020B0900000000000000" pitchFamily="50" charset="-128"/>
              </a:rPr>
              <a:t>(^^♪</a:t>
            </a:r>
            <a:endParaRPr lang="en-US" altLang="ja-JP" sz="900" dirty="0">
              <a:latin typeface="HGP創英角ｺﾞｼｯｸUB" panose="020B0900000000000000" pitchFamily="50" charset="-128"/>
              <a:ea typeface="HGP創英角ｺﾞｼｯｸUB" panose="020B0900000000000000" pitchFamily="50" charset="-128"/>
            </a:endParaRPr>
          </a:p>
          <a:p>
            <a:endParaRPr kumimoji="1" lang="en-US" altLang="ja-JP" sz="900" dirty="0" smtClean="0"/>
          </a:p>
          <a:p>
            <a:endParaRPr kumimoji="1" lang="en-US" altLang="ja-JP" sz="900" dirty="0" smtClean="0"/>
          </a:p>
          <a:p>
            <a:endParaRPr kumimoji="1" lang="ja-JP" altLang="en-US" sz="900" dirty="0"/>
          </a:p>
        </p:txBody>
      </p:sp>
      <p:pic>
        <p:nvPicPr>
          <p:cNvPr id="47" name="図 46"/>
          <p:cNvPicPr>
            <a:picLocks noChangeAspect="1"/>
          </p:cNvPicPr>
          <p:nvPr/>
        </p:nvPicPr>
        <p:blipFill rotWithShape="1">
          <a:blip r:embed="rId19" cstate="print">
            <a:extLst>
              <a:ext uri="{28A0092B-C50C-407E-A947-70E740481C1C}">
                <a14:useLocalDpi xmlns:a14="http://schemas.microsoft.com/office/drawing/2010/main" val="0"/>
              </a:ext>
            </a:extLst>
          </a:blip>
          <a:srcRect l="8170" t="6161" r="11236"/>
          <a:stretch/>
        </p:blipFill>
        <p:spPr>
          <a:xfrm>
            <a:off x="5846540" y="7913808"/>
            <a:ext cx="1502471" cy="984248"/>
          </a:xfrm>
          <a:prstGeom prst="rect">
            <a:avLst/>
          </a:prstGeom>
          <a:ln>
            <a:noFill/>
          </a:ln>
          <a:effectLst>
            <a:softEdge rad="112500"/>
          </a:effectLst>
        </p:spPr>
      </p:pic>
      <p:sp>
        <p:nvSpPr>
          <p:cNvPr id="36" name="上カーブ リボン 35"/>
          <p:cNvSpPr/>
          <p:nvPr/>
        </p:nvSpPr>
        <p:spPr>
          <a:xfrm rot="20459274">
            <a:off x="3793836" y="7323347"/>
            <a:ext cx="1814738" cy="758952"/>
          </a:xfrm>
          <a:prstGeom prst="ellipseRibbon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800" dirty="0" smtClean="0">
                <a:latin typeface="HGP創英角ﾎﾟｯﾌﾟ体" panose="040B0A00000000000000" pitchFamily="50" charset="-128"/>
                <a:ea typeface="HGP創英角ﾎﾟｯﾌﾟ体" panose="040B0A00000000000000" pitchFamily="50" charset="-128"/>
              </a:rPr>
              <a:t>全国スポーツ</a:t>
            </a:r>
            <a:endParaRPr kumimoji="1" lang="en-US" altLang="ja-JP" sz="800"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sz="800" dirty="0" smtClean="0">
                <a:latin typeface="HGP創英角ﾎﾟｯﾌﾟ体" panose="040B0A00000000000000" pitchFamily="50" charset="-128"/>
                <a:ea typeface="HGP創英角ﾎﾟｯﾌﾟ体" panose="040B0A00000000000000" pitchFamily="50" charset="-128"/>
              </a:rPr>
              <a:t>クラブ会議</a:t>
            </a:r>
            <a:endParaRPr kumimoji="1" lang="en-US" altLang="ja-JP" sz="800" dirty="0" smtClean="0">
              <a:latin typeface="HGP創英角ﾎﾟｯﾌﾟ体" panose="040B0A00000000000000" pitchFamily="50" charset="-128"/>
              <a:ea typeface="HGP創英角ﾎﾟｯﾌﾟ体" panose="040B0A00000000000000" pitchFamily="50" charset="-128"/>
            </a:endParaRPr>
          </a:p>
          <a:p>
            <a:pPr algn="ctr"/>
            <a:r>
              <a:rPr lang="ja-JP" altLang="en-US" sz="800" dirty="0" smtClean="0">
                <a:latin typeface="HGP創英角ﾎﾟｯﾌﾟ体" panose="040B0A00000000000000" pitchFamily="50" charset="-128"/>
                <a:ea typeface="HGP創英角ﾎﾟｯﾌﾟ体" panose="040B0A00000000000000" pitchFamily="50" charset="-128"/>
              </a:rPr>
              <a:t>の様子</a:t>
            </a:r>
            <a:endParaRPr kumimoji="1" lang="ja-JP" altLang="en-US" sz="800" dirty="0">
              <a:latin typeface="HGP創英角ﾎﾟｯﾌﾟ体" panose="040B0A00000000000000" pitchFamily="50" charset="-128"/>
              <a:ea typeface="HGP創英角ﾎﾟｯﾌﾟ体" panose="040B0A00000000000000" pitchFamily="50" charset="-128"/>
            </a:endParaRPr>
          </a:p>
        </p:txBody>
      </p:sp>
      <p:pic>
        <p:nvPicPr>
          <p:cNvPr id="40" name="図 3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681722" y="8782149"/>
            <a:ext cx="1420950" cy="1894601"/>
          </a:xfrm>
          <a:prstGeom prst="rect">
            <a:avLst/>
          </a:prstGeom>
          <a:ln>
            <a:noFill/>
          </a:ln>
          <a:effectLst>
            <a:softEdge rad="112500"/>
          </a:effectLst>
        </p:spPr>
      </p:pic>
      <p:sp>
        <p:nvSpPr>
          <p:cNvPr id="48" name="左矢印 47"/>
          <p:cNvSpPr/>
          <p:nvPr/>
        </p:nvSpPr>
        <p:spPr>
          <a:xfrm>
            <a:off x="6102672" y="9075822"/>
            <a:ext cx="1278356" cy="484632"/>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800" dirty="0" smtClean="0">
                <a:latin typeface="HGP創英角ｺﾞｼｯｸUB" panose="020B0900000000000000" pitchFamily="50" charset="-128"/>
                <a:ea typeface="HGP創英角ｺﾞｼｯｸUB" panose="020B0900000000000000" pitchFamily="50" charset="-128"/>
              </a:rPr>
              <a:t>世界遺産　斎場御嶽</a:t>
            </a:r>
            <a:endParaRPr kumimoji="1" lang="en-US" altLang="ja-JP" sz="800" dirty="0" smtClean="0">
              <a:latin typeface="HGP創英角ｺﾞｼｯｸUB" panose="020B0900000000000000" pitchFamily="50" charset="-128"/>
              <a:ea typeface="HGP創英角ｺﾞｼｯｸUB" panose="020B0900000000000000" pitchFamily="50" charset="-128"/>
            </a:endParaRPr>
          </a:p>
          <a:p>
            <a:pPr algn="ctr"/>
            <a:r>
              <a:rPr lang="ja-JP" altLang="en-US" sz="800" dirty="0" smtClean="0">
                <a:latin typeface="HGP創英角ｺﾞｼｯｸUB" panose="020B0900000000000000" pitchFamily="50" charset="-128"/>
                <a:ea typeface="HGP創英角ｺﾞｼｯｸUB" panose="020B0900000000000000" pitchFamily="50" charset="-128"/>
              </a:rPr>
              <a:t>パワースポットの</a:t>
            </a:r>
            <a:endParaRPr lang="en-US" altLang="ja-JP" sz="8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800" dirty="0">
                <a:latin typeface="HGP創英角ｺﾞｼｯｸUB" panose="020B0900000000000000" pitchFamily="50" charset="-128"/>
                <a:ea typeface="HGP創英角ｺﾞｼｯｸUB" panose="020B0900000000000000" pitchFamily="50" charset="-128"/>
              </a:rPr>
              <a:t>おす</a:t>
            </a:r>
            <a:r>
              <a:rPr kumimoji="1" lang="ja-JP" altLang="en-US" sz="800" dirty="0" err="1">
                <a:latin typeface="HGP創英角ｺﾞｼｯｸUB" panose="020B0900000000000000" pitchFamily="50" charset="-128"/>
                <a:ea typeface="HGP創英角ｺﾞｼｯｸUB" panose="020B0900000000000000" pitchFamily="50" charset="-128"/>
              </a:rPr>
              <a:t>そ</a:t>
            </a:r>
            <a:r>
              <a:rPr kumimoji="1" lang="ja-JP" altLang="en-US" sz="800" dirty="0">
                <a:latin typeface="HGP創英角ｺﾞｼｯｸUB" panose="020B0900000000000000" pitchFamily="50" charset="-128"/>
                <a:ea typeface="HGP創英角ｺﾞｼｯｸUB" panose="020B0900000000000000" pitchFamily="50" charset="-128"/>
              </a:rPr>
              <a:t>分け</a:t>
            </a:r>
          </a:p>
        </p:txBody>
      </p:sp>
    </p:spTree>
    <p:extLst>
      <p:ext uri="{BB962C8B-B14F-4D97-AF65-F5344CB8AC3E}">
        <p14:creationId xmlns:p14="http://schemas.microsoft.com/office/powerpoint/2010/main" val="1816326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 代替処理 6"/>
          <p:cNvSpPr/>
          <p:nvPr/>
        </p:nvSpPr>
        <p:spPr>
          <a:xfrm>
            <a:off x="3882843" y="1086626"/>
            <a:ext cx="3426836" cy="1957284"/>
          </a:xfrm>
          <a:prstGeom prst="flowChartAlternateProcess">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050" dirty="0" smtClean="0">
                <a:latin typeface="HGP創英角ﾎﾟｯﾌﾟ体" panose="040B0A00000000000000" pitchFamily="50" charset="-128"/>
                <a:ea typeface="HGP創英角ﾎﾟｯﾌﾟ体" panose="040B0A00000000000000" pitchFamily="50" charset="-128"/>
              </a:rPr>
              <a:t>ＳＫＩＰシティー国際Ｄシネマ映画祭２０１８</a:t>
            </a:r>
            <a:endParaRPr kumimoji="1"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Ｏｐｅｎｉｎｇ　作品　「君がまた走り出すとき」</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★川口を舞台にしたストーリーの映画撮影が</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川口市役所で行われました。</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クライマックスシーンでエキストラの市民ランナーとして参加した斎藤でしたが、なんと</a:t>
            </a:r>
            <a:r>
              <a:rPr lang="en-US" altLang="ja-JP" sz="1050" dirty="0" smtClean="0">
                <a:latin typeface="HGP創英角ﾎﾟｯﾌﾟ体" panose="040B0A00000000000000" pitchFamily="50" charset="-128"/>
                <a:ea typeface="HGP創英角ﾎﾟｯﾌﾟ体" panose="040B0A00000000000000" pitchFamily="50" charset="-128"/>
              </a:rPr>
              <a:t>⁉</a:t>
            </a:r>
            <a:r>
              <a:rPr lang="ja-JP" altLang="en-US" sz="1050" dirty="0" smtClean="0">
                <a:latin typeface="HGP創英角ﾎﾟｯﾌﾟ体" panose="040B0A00000000000000" pitchFamily="50" charset="-128"/>
                <a:ea typeface="HGP創英角ﾎﾟｯﾌﾟ体" panose="040B0A00000000000000" pitchFamily="50" charset="-128"/>
              </a:rPr>
              <a:t>役が付き、</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女優さんの前を走り、軽くお芝居もしてきたそうです。</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en-US" altLang="ja-JP" sz="1050" dirty="0">
                <a:latin typeface="HGP創英角ﾎﾟｯﾌﾟ体" panose="040B0A00000000000000" pitchFamily="50" charset="-128"/>
                <a:ea typeface="HGP創英角ﾎﾟｯﾌﾟ体" panose="040B0A00000000000000" pitchFamily="50" charset="-128"/>
              </a:rPr>
              <a:t>7</a:t>
            </a:r>
            <a:r>
              <a:rPr lang="ja-JP" altLang="en-US" sz="1050" dirty="0" smtClean="0">
                <a:latin typeface="HGP創英角ﾎﾟｯﾌﾟ体" panose="040B0A00000000000000" pitchFamily="50" charset="-128"/>
                <a:ea typeface="HGP創英角ﾎﾟｯﾌﾟ体" panose="040B0A00000000000000" pitchFamily="50" charset="-128"/>
              </a:rPr>
              <a:t>月</a:t>
            </a:r>
            <a:r>
              <a:rPr lang="en-US" altLang="ja-JP" sz="1050" dirty="0" smtClean="0">
                <a:latin typeface="HGP創英角ﾎﾟｯﾌﾟ体" panose="040B0A00000000000000" pitchFamily="50" charset="-128"/>
                <a:ea typeface="HGP創英角ﾎﾟｯﾌﾟ体" panose="040B0A00000000000000" pitchFamily="50" charset="-128"/>
              </a:rPr>
              <a:t>13</a:t>
            </a:r>
            <a:r>
              <a:rPr lang="ja-JP" altLang="en-US" sz="1050" dirty="0" smtClean="0">
                <a:latin typeface="HGP創英角ﾎﾟｯﾌﾟ体" panose="040B0A00000000000000" pitchFamily="50" charset="-128"/>
                <a:ea typeface="HGP創英角ﾎﾟｯﾌﾟ体" panose="040B0A00000000000000" pitchFamily="50" charset="-128"/>
              </a:rPr>
              <a:t>日から</a:t>
            </a:r>
            <a:r>
              <a:rPr lang="en-US" altLang="ja-JP" sz="1050" dirty="0" smtClean="0">
                <a:latin typeface="HGP創英角ﾎﾟｯﾌﾟ体" panose="040B0A00000000000000" pitchFamily="50" charset="-128"/>
                <a:ea typeface="HGP創英角ﾎﾟｯﾌﾟ体" panose="040B0A00000000000000" pitchFamily="50" charset="-128"/>
              </a:rPr>
              <a:t>22</a:t>
            </a:r>
            <a:r>
              <a:rPr lang="ja-JP" altLang="en-US" sz="1050" dirty="0" smtClean="0">
                <a:latin typeface="HGP創英角ﾎﾟｯﾌﾟ体" panose="040B0A00000000000000" pitchFamily="50" charset="-128"/>
                <a:ea typeface="HGP創英角ﾎﾟｯﾌﾟ体" panose="040B0A00000000000000" pitchFamily="50" charset="-128"/>
              </a:rPr>
              <a:t>日までＳＫＩＰシティー映像ホールにて</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上映されるそうなので、ご興味のある方は是非</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a:latin typeface="HGP創英角ﾎﾟｯﾌﾟ体" panose="040B0A00000000000000" pitchFamily="50" charset="-128"/>
                <a:ea typeface="HGP創英角ﾎﾟｯﾌﾟ体" panose="040B0A00000000000000" pitchFamily="50" charset="-128"/>
              </a:rPr>
              <a:t>脚</a:t>
            </a:r>
            <a:r>
              <a:rPr lang="ja-JP" altLang="en-US" sz="1050" dirty="0" smtClean="0">
                <a:latin typeface="HGP創英角ﾎﾟｯﾌﾟ体" panose="040B0A00000000000000" pitchFamily="50" charset="-128"/>
                <a:ea typeface="HGP創英角ﾎﾟｯﾌﾟ体" panose="040B0A00000000000000" pitchFamily="50" charset="-128"/>
              </a:rPr>
              <a:t>を運んでみてください</a:t>
            </a:r>
            <a:r>
              <a:rPr lang="en-US" altLang="ja-JP" sz="1050" dirty="0" smtClean="0">
                <a:latin typeface="HGP創英角ﾎﾟｯﾌﾟ体" panose="040B0A00000000000000" pitchFamily="50" charset="-128"/>
                <a:ea typeface="HGP創英角ﾎﾟｯﾌﾟ体" panose="040B0A00000000000000" pitchFamily="50" charset="-128"/>
              </a:rPr>
              <a:t>(#^.^#)</a:t>
            </a:r>
          </a:p>
          <a:p>
            <a:endParaRPr lang="en-US" altLang="ja-JP" sz="1050" dirty="0" smtClean="0">
              <a:latin typeface="HGP創英角ﾎﾟｯﾌﾟ体" panose="040B0A00000000000000" pitchFamily="50" charset="-128"/>
              <a:ea typeface="HGP創英角ﾎﾟｯﾌﾟ体" panose="040B0A00000000000000" pitchFamily="50" charset="-128"/>
            </a:endParaRPr>
          </a:p>
          <a:p>
            <a:endParaRPr lang="en-US" altLang="ja-JP" sz="1050" dirty="0" smtClean="0">
              <a:latin typeface="HGP創英角ﾎﾟｯﾌﾟ体" panose="040B0A00000000000000" pitchFamily="50" charset="-128"/>
              <a:ea typeface="HGP創英角ﾎﾟｯﾌﾟ体" panose="040B0A00000000000000" pitchFamily="50" charset="-128"/>
            </a:endParaRPr>
          </a:p>
          <a:p>
            <a:endParaRPr lang="en-US" altLang="ja-JP" sz="1050" dirty="0" smtClean="0">
              <a:latin typeface="HGP創英角ﾎﾟｯﾌﾟ体" panose="040B0A00000000000000" pitchFamily="50" charset="-128"/>
              <a:ea typeface="HGP創英角ﾎﾟｯﾌﾟ体" panose="040B0A00000000000000" pitchFamily="50" charset="-128"/>
            </a:endParaRPr>
          </a:p>
        </p:txBody>
      </p:sp>
      <p:sp>
        <p:nvSpPr>
          <p:cNvPr id="3" name="正方形/長方形 2"/>
          <p:cNvSpPr/>
          <p:nvPr/>
        </p:nvSpPr>
        <p:spPr>
          <a:xfrm>
            <a:off x="8317135" y="520952"/>
            <a:ext cx="3469514" cy="58857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正方形/長方形 1"/>
          <p:cNvSpPr/>
          <p:nvPr/>
        </p:nvSpPr>
        <p:spPr>
          <a:xfrm>
            <a:off x="0" y="25976"/>
            <a:ext cx="3816424" cy="76371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正方形/長方形 8"/>
          <p:cNvSpPr/>
          <p:nvPr/>
        </p:nvSpPr>
        <p:spPr>
          <a:xfrm>
            <a:off x="5775194" y="3805995"/>
            <a:ext cx="1755564" cy="899071"/>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lang="ja-JP" altLang="ja-JP" sz="900" dirty="0">
              <a:latin typeface="HGP創英角ｺﾞｼｯｸUB" panose="020B0900000000000000" pitchFamily="50" charset="-128"/>
              <a:ea typeface="HGP創英角ｺﾞｼｯｸUB" panose="020B0900000000000000" pitchFamily="50" charset="-128"/>
            </a:endParaRPr>
          </a:p>
        </p:txBody>
      </p:sp>
      <p:sp>
        <p:nvSpPr>
          <p:cNvPr id="12" name="正方形/長方形 11"/>
          <p:cNvSpPr/>
          <p:nvPr/>
        </p:nvSpPr>
        <p:spPr>
          <a:xfrm>
            <a:off x="212044" y="1063997"/>
            <a:ext cx="3064531" cy="2002541"/>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lang="en-US" altLang="ja-JP" sz="1050" dirty="0" smtClean="0">
                <a:latin typeface="HGP創英角ﾎﾟｯﾌﾟ体" panose="040B0A00000000000000" pitchFamily="50" charset="-128"/>
                <a:ea typeface="HGP創英角ﾎﾟｯﾌﾟ体" panose="040B0A00000000000000" pitchFamily="50" charset="-128"/>
              </a:rPr>
              <a:t>2020</a:t>
            </a:r>
            <a:r>
              <a:rPr lang="ja-JP" altLang="en-US" sz="1050" dirty="0" smtClean="0">
                <a:latin typeface="HGP創英角ﾎﾟｯﾌﾟ体" panose="040B0A00000000000000" pitchFamily="50" charset="-128"/>
                <a:ea typeface="HGP創英角ﾎﾟｯﾌﾟ体" panose="040B0A00000000000000" pitchFamily="50" charset="-128"/>
              </a:rPr>
              <a:t>年オリンピックパラリンピック！！</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まだまだ先、と思っていましたが、気が付けば</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en-US" altLang="ja-JP" sz="1050" dirty="0" smtClean="0">
                <a:latin typeface="HGP創英角ﾎﾟｯﾌﾟ体" panose="040B0A00000000000000" pitchFamily="50" charset="-128"/>
                <a:ea typeface="HGP創英角ﾎﾟｯﾌﾟ体" panose="040B0A00000000000000" pitchFamily="50" charset="-128"/>
              </a:rPr>
              <a:t>2</a:t>
            </a:r>
            <a:r>
              <a:rPr lang="ja-JP" altLang="en-US" sz="1050" dirty="0" smtClean="0">
                <a:latin typeface="HGP創英角ﾎﾟｯﾌﾟ体" panose="040B0A00000000000000" pitchFamily="50" charset="-128"/>
                <a:ea typeface="HGP創英角ﾎﾟｯﾌﾟ体" panose="040B0A00000000000000" pitchFamily="50" charset="-128"/>
              </a:rPr>
              <a:t>年後に</a:t>
            </a:r>
            <a:r>
              <a:rPr lang="ja-JP" altLang="en-US" sz="1050" dirty="0">
                <a:latin typeface="HGP創英角ﾎﾟｯﾌﾟ体" panose="040B0A00000000000000" pitchFamily="50" charset="-128"/>
                <a:ea typeface="HGP創英角ﾎﾟｯﾌﾟ体" panose="040B0A00000000000000" pitchFamily="50" charset="-128"/>
              </a:rPr>
              <a:t>近づいてきました。</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サンクチュアリではオリンピックパラリンピックを楽しむ為</a:t>
            </a:r>
            <a:r>
              <a:rPr lang="ja-JP" altLang="en-US" sz="1050" dirty="0">
                <a:latin typeface="HGP創英角ﾎﾟｯﾌﾟ体" panose="040B0A00000000000000" pitchFamily="50" charset="-128"/>
                <a:ea typeface="HGP創英角ﾎﾟｯﾌﾟ体" panose="040B0A00000000000000" pitchFamily="50" charset="-128"/>
              </a:rPr>
              <a:t>にアダプテットスポーツのイベントや</a:t>
            </a:r>
            <a:r>
              <a:rPr lang="ja-JP" altLang="en-US" sz="1050" dirty="0" smtClean="0">
                <a:latin typeface="HGP創英角ﾎﾟｯﾌﾟ体" panose="040B0A00000000000000" pitchFamily="50" charset="-128"/>
                <a:ea typeface="HGP創英角ﾎﾟｯﾌﾟ体" panose="040B0A00000000000000" pitchFamily="50" charset="-128"/>
              </a:rPr>
              <a:t>、</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ニュースポーツ</a:t>
            </a:r>
            <a:r>
              <a:rPr lang="ja-JP" altLang="en-US" sz="1050" dirty="0">
                <a:latin typeface="HGP創英角ﾎﾟｯﾌﾟ体" panose="040B0A00000000000000" pitchFamily="50" charset="-128"/>
                <a:ea typeface="HGP創英角ﾎﾟｯﾌﾟ体" panose="040B0A00000000000000" pitchFamily="50" charset="-128"/>
              </a:rPr>
              <a:t>の</a:t>
            </a:r>
            <a:r>
              <a:rPr lang="ja-JP" altLang="en-US" sz="1050" dirty="0" smtClean="0">
                <a:latin typeface="HGP創英角ﾎﾟｯﾌﾟ体" panose="040B0A00000000000000" pitchFamily="50" charset="-128"/>
                <a:ea typeface="HGP創英角ﾎﾟｯﾌﾟ体" panose="040B0A00000000000000" pitchFamily="50" charset="-128"/>
              </a:rPr>
              <a:t>イベントも考えて</a:t>
            </a:r>
            <a:r>
              <a:rPr lang="ja-JP" altLang="en-US" sz="1050" dirty="0">
                <a:latin typeface="HGP創英角ﾎﾟｯﾌﾟ体" panose="040B0A00000000000000" pitchFamily="50" charset="-128"/>
                <a:ea typeface="HGP創英角ﾎﾟｯﾌﾟ体" panose="040B0A00000000000000" pitchFamily="50" charset="-128"/>
              </a:rPr>
              <a:t>います。</a:t>
            </a:r>
            <a:endParaRPr lang="en-US" altLang="ja-JP" sz="1050" dirty="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まずはご自身の身体を動かす楽しさを多くの方に</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知っていただきたいと考え、</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日頃サンクチュアリの活動を支えてくださっている</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会員の皆さまへの感謝の気持ちも込めて</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a:latin typeface="HGP創英角ﾎﾟｯﾌﾟ体" panose="040B0A00000000000000" pitchFamily="50" charset="-128"/>
                <a:ea typeface="HGP創英角ﾎﾟｯﾌﾟ体" panose="040B0A00000000000000" pitchFamily="50" charset="-128"/>
              </a:rPr>
              <a:t>お友だちを</a:t>
            </a:r>
            <a:r>
              <a:rPr lang="ja-JP" altLang="en-US" sz="1050" dirty="0" smtClean="0">
                <a:latin typeface="HGP創英角ﾎﾟｯﾌﾟ体" panose="040B0A00000000000000" pitchFamily="50" charset="-128"/>
                <a:ea typeface="HGP創英角ﾎﾟｯﾌﾟ体" panose="040B0A00000000000000" pitchFamily="50" charset="-128"/>
              </a:rPr>
              <a:t>ご紹介いただき、お友だちがご入会</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いただけた場合、左上</a:t>
            </a:r>
            <a:r>
              <a:rPr lang="ja-JP" altLang="en-US" sz="1050" dirty="0">
                <a:latin typeface="HGP創英角ﾎﾟｯﾌﾟ体" panose="040B0A00000000000000" pitchFamily="50" charset="-128"/>
                <a:ea typeface="HGP創英角ﾎﾟｯﾌﾟ体" panose="040B0A00000000000000" pitchFamily="50" charset="-128"/>
              </a:rPr>
              <a:t>の</a:t>
            </a:r>
            <a:r>
              <a:rPr lang="ja-JP" altLang="en-US" sz="1050" dirty="0" smtClean="0">
                <a:latin typeface="HGP創英角ﾎﾟｯﾌﾟ体" panose="040B0A00000000000000" pitchFamily="50" charset="-128"/>
                <a:ea typeface="HGP創英角ﾎﾟｯﾌﾟ体" panose="040B0A00000000000000" pitchFamily="50" charset="-128"/>
              </a:rPr>
              <a:t>うれしいチケットを</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スタッフに渡していただくと、お友だちと、</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ご紹介くださった方両名に、良いこと♡を</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ご用意</a:t>
            </a:r>
            <a:r>
              <a:rPr lang="ja-JP" altLang="en-US" sz="1050" dirty="0">
                <a:latin typeface="HGP創英角ﾎﾟｯﾌﾟ体" panose="040B0A00000000000000" pitchFamily="50" charset="-128"/>
                <a:ea typeface="HGP創英角ﾎﾟｯﾌﾟ体" panose="040B0A00000000000000" pitchFamily="50" charset="-128"/>
              </a:rPr>
              <a:t>して</a:t>
            </a:r>
            <a:r>
              <a:rPr lang="ja-JP" altLang="en-US" sz="1050" dirty="0" smtClean="0">
                <a:latin typeface="HGP創英角ﾎﾟｯﾌﾟ体" panose="040B0A00000000000000" pitchFamily="50" charset="-128"/>
                <a:ea typeface="HGP創英角ﾎﾟｯﾌﾟ体" panose="040B0A00000000000000" pitchFamily="50" charset="-128"/>
              </a:rPr>
              <a:t>います</a:t>
            </a:r>
            <a:r>
              <a:rPr lang="en-US" altLang="ja-JP" sz="1050" smtClean="0">
                <a:latin typeface="HGP創英角ﾎﾟｯﾌﾟ体" panose="040B0A00000000000000" pitchFamily="50" charset="-128"/>
                <a:ea typeface="HGP創英角ﾎﾟｯﾌﾟ体" panose="040B0A00000000000000" pitchFamily="50" charset="-128"/>
              </a:rPr>
              <a:t>(^^♪</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サンクチュアリのプログラムにご興味のある方が</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いらっしゃったら是非！ご紹介ください♪</a:t>
            </a:r>
            <a:endParaRPr lang="en-US" altLang="ja-JP" sz="1050" dirty="0" smtClean="0">
              <a:latin typeface="HGP創英角ﾎﾟｯﾌﾟ体" panose="040B0A00000000000000" pitchFamily="50" charset="-128"/>
              <a:ea typeface="HGP創英角ﾎﾟｯﾌﾟ体" panose="040B0A00000000000000" pitchFamily="50" charset="-128"/>
            </a:endParaRPr>
          </a:p>
          <a:p>
            <a:endParaRPr lang="en-US" altLang="ja-JP" sz="1050" dirty="0" smtClean="0">
              <a:latin typeface="HGP創英角ﾎﾟｯﾌﾟ体" panose="040B0A00000000000000" pitchFamily="50" charset="-128"/>
              <a:ea typeface="HGP創英角ﾎﾟｯﾌﾟ体" panose="040B0A00000000000000" pitchFamily="50" charset="-128"/>
            </a:endParaRPr>
          </a:p>
          <a:p>
            <a:endParaRPr lang="en-US" altLang="ja-JP" sz="1050" dirty="0">
              <a:latin typeface="HGP創英角ﾎﾟｯﾌﾟ体" panose="040B0A00000000000000" pitchFamily="50" charset="-128"/>
              <a:ea typeface="HGP創英角ﾎﾟｯﾌﾟ体" panose="040B0A00000000000000" pitchFamily="50" charset="-128"/>
            </a:endParaRPr>
          </a:p>
          <a:p>
            <a:endParaRPr lang="en-US" altLang="ja-JP" sz="1050" dirty="0" smtClean="0">
              <a:latin typeface="HGP創英角ﾎﾟｯﾌﾟ体" panose="040B0A00000000000000" pitchFamily="50" charset="-128"/>
              <a:ea typeface="HGP創英角ﾎﾟｯﾌﾟ体" panose="040B0A00000000000000" pitchFamily="50" charset="-128"/>
            </a:endParaRPr>
          </a:p>
          <a:p>
            <a:endParaRPr lang="en-US" altLang="ja-JP" sz="1050" dirty="0" smtClean="0">
              <a:latin typeface="HGP創英角ﾎﾟｯﾌﾟ体" panose="040B0A00000000000000" pitchFamily="50" charset="-128"/>
              <a:ea typeface="HGP創英角ﾎﾟｯﾌﾟ体" panose="040B0A00000000000000" pitchFamily="50" charset="-128"/>
            </a:endParaRPr>
          </a:p>
          <a:p>
            <a:endParaRPr lang="en-US" altLang="ja-JP" sz="1050" dirty="0" smtClean="0">
              <a:latin typeface="HGP創英角ｺﾞｼｯｸUB" panose="020B0900000000000000" pitchFamily="50" charset="-128"/>
              <a:ea typeface="HGP創英角ｺﾞｼｯｸUB" panose="020B0900000000000000" pitchFamily="50" charset="-128"/>
            </a:endParaRPr>
          </a:p>
        </p:txBody>
      </p:sp>
      <p:sp>
        <p:nvSpPr>
          <p:cNvPr id="13" name="正方形/長方形 12"/>
          <p:cNvSpPr/>
          <p:nvPr/>
        </p:nvSpPr>
        <p:spPr>
          <a:xfrm>
            <a:off x="92956" y="4177115"/>
            <a:ext cx="3456384" cy="3707499"/>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lang="en-US" altLang="ja-JP" sz="1050" dirty="0" smtClean="0">
              <a:latin typeface="HGP創英角ﾎﾟｯﾌﾟ体" panose="040B0A00000000000000" pitchFamily="50" charset="-128"/>
              <a:ea typeface="HGP創英角ﾎﾟｯﾌﾟ体" panose="040B0A00000000000000" pitchFamily="50" charset="-128"/>
            </a:endParaRPr>
          </a:p>
          <a:p>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endParaRPr kumimoji="1" lang="ja-JP" altLang="en-US" sz="1100" dirty="0"/>
          </a:p>
        </p:txBody>
      </p:sp>
      <p:sp>
        <p:nvSpPr>
          <p:cNvPr id="14" name="円形吹き出し 13"/>
          <p:cNvSpPr/>
          <p:nvPr/>
        </p:nvSpPr>
        <p:spPr>
          <a:xfrm>
            <a:off x="8605167" y="1596518"/>
            <a:ext cx="1620178" cy="771232"/>
          </a:xfrm>
          <a:prstGeom prst="wedgeEllipseCallout">
            <a:avLst>
              <a:gd name="adj1" fmla="val 81063"/>
              <a:gd name="adj2" fmla="val 1992"/>
            </a:avLst>
          </a:prstGeom>
        </p:spPr>
        <p:style>
          <a:lnRef idx="2">
            <a:schemeClr val="accent3"/>
          </a:lnRef>
          <a:fillRef idx="1">
            <a:schemeClr val="lt1"/>
          </a:fillRef>
          <a:effectRef idx="0">
            <a:schemeClr val="accent3"/>
          </a:effectRef>
          <a:fontRef idx="minor">
            <a:schemeClr val="dk1"/>
          </a:fontRef>
        </p:style>
        <p:txBody>
          <a:bodyPr rtlCol="0" anchor="ctr"/>
          <a:lstStyle/>
          <a:p>
            <a:endParaRPr kumimoji="1" lang="en-US" altLang="ja-JP" sz="1050" dirty="0" smtClean="0">
              <a:latin typeface="HGP創英角ﾎﾟｯﾌﾟ体" panose="040B0A00000000000000" pitchFamily="50" charset="-128"/>
              <a:ea typeface="HGP創英角ﾎﾟｯﾌﾟ体" panose="040B0A00000000000000" pitchFamily="50" charset="-128"/>
            </a:endParaRPr>
          </a:p>
        </p:txBody>
      </p:sp>
      <p:sp>
        <p:nvSpPr>
          <p:cNvPr id="15" name="雲形吹き出し 14"/>
          <p:cNvSpPr/>
          <p:nvPr/>
        </p:nvSpPr>
        <p:spPr>
          <a:xfrm>
            <a:off x="9901311" y="4604611"/>
            <a:ext cx="1542787" cy="880481"/>
          </a:xfrm>
          <a:prstGeom prst="cloudCallout">
            <a:avLst>
              <a:gd name="adj1" fmla="val -91784"/>
              <a:gd name="adj2" fmla="val 1665"/>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altLang="ja-JP" sz="1000" dirty="0" smtClean="0">
              <a:latin typeface="HGP創英角ｺﾞｼｯｸUB" panose="020B0900000000000000" pitchFamily="50" charset="-128"/>
              <a:ea typeface="HGP創英角ｺﾞｼｯｸUB" panose="020B0900000000000000" pitchFamily="50" charset="-128"/>
            </a:endParaRPr>
          </a:p>
        </p:txBody>
      </p:sp>
      <p:sp>
        <p:nvSpPr>
          <p:cNvPr id="23" name="角丸四角形 22"/>
          <p:cNvSpPr/>
          <p:nvPr/>
        </p:nvSpPr>
        <p:spPr>
          <a:xfrm>
            <a:off x="2120257" y="6632299"/>
            <a:ext cx="1368151" cy="18992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角丸四角形 23"/>
          <p:cNvSpPr/>
          <p:nvPr/>
        </p:nvSpPr>
        <p:spPr>
          <a:xfrm>
            <a:off x="5415767" y="3585202"/>
            <a:ext cx="1497121" cy="111986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lang="en-US" altLang="ja-JP" sz="1050" dirty="0" smtClean="0">
              <a:solidFill>
                <a:schemeClr val="tx1"/>
              </a:solidFill>
              <a:latin typeface="HGP創英角ｺﾞｼｯｸUB" panose="020B0900000000000000" pitchFamily="50" charset="-128"/>
              <a:ea typeface="HGP創英角ｺﾞｼｯｸUB" panose="020B0900000000000000" pitchFamily="50" charset="-128"/>
            </a:endParaRPr>
          </a:p>
          <a:p>
            <a:endParaRPr lang="en-US" altLang="ja-JP" sz="11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5" name="角丸四角形 24"/>
          <p:cNvSpPr/>
          <p:nvPr/>
        </p:nvSpPr>
        <p:spPr>
          <a:xfrm>
            <a:off x="8973987" y="3070617"/>
            <a:ext cx="1925813" cy="129481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endParaRPr kumimoji="1" lang="ja-JP" altLang="en-US" sz="1100" dirty="0">
              <a:latin typeface="HGP創英角ﾎﾟｯﾌﾟ体" panose="040B0A00000000000000" pitchFamily="50" charset="-128"/>
              <a:ea typeface="HGP創英角ﾎﾟｯﾌﾟ体" panose="040B0A00000000000000" pitchFamily="50" charset="-128"/>
            </a:endParaRPr>
          </a:p>
        </p:txBody>
      </p:sp>
      <p:sp>
        <p:nvSpPr>
          <p:cNvPr id="19" name="正方形/長方形 18"/>
          <p:cNvSpPr/>
          <p:nvPr/>
        </p:nvSpPr>
        <p:spPr>
          <a:xfrm>
            <a:off x="5069300" y="4921962"/>
            <a:ext cx="1624556" cy="95348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lang="en-US" altLang="ja-JP" sz="1000" dirty="0" smtClean="0">
              <a:latin typeface="HGP創英角ｺﾞｼｯｸUB" panose="020B0900000000000000" pitchFamily="50" charset="-128"/>
              <a:ea typeface="HGP創英角ｺﾞｼｯｸUB" panose="020B0900000000000000" pitchFamily="50" charset="-128"/>
            </a:endParaRPr>
          </a:p>
        </p:txBody>
      </p:sp>
      <p:sp>
        <p:nvSpPr>
          <p:cNvPr id="11" name="正方形/長方形 10"/>
          <p:cNvSpPr/>
          <p:nvPr/>
        </p:nvSpPr>
        <p:spPr>
          <a:xfrm>
            <a:off x="180231" y="8038610"/>
            <a:ext cx="7173719" cy="2489206"/>
          </a:xfrm>
          <a:prstGeom prst="rect">
            <a:avLst/>
          </a:prstGeom>
          <a:ln/>
        </p:spPr>
        <p:style>
          <a:lnRef idx="2">
            <a:schemeClr val="accent3"/>
          </a:lnRef>
          <a:fillRef idx="1">
            <a:schemeClr val="lt1"/>
          </a:fillRef>
          <a:effectRef idx="0">
            <a:schemeClr val="accent3"/>
          </a:effectRef>
          <a:fontRef idx="minor">
            <a:schemeClr val="dk1"/>
          </a:fontRef>
        </p:style>
        <p:txBody>
          <a:bodyPr rtlCol="0" anchor="t"/>
          <a:lstStyle/>
          <a:p>
            <a:pPr algn="ctr"/>
            <a:r>
              <a:rPr lang="ja-JP" altLang="en-US" sz="1200" dirty="0">
                <a:latin typeface="HGP創英角ｺﾞｼｯｸUB" panose="020B0900000000000000" pitchFamily="50" charset="-128"/>
                <a:ea typeface="HGP創英角ｺﾞｼｯｸUB" panose="020B0900000000000000" pitchFamily="50" charset="-128"/>
              </a:rPr>
              <a:t>インストラクター紹介</a:t>
            </a:r>
            <a:r>
              <a:rPr lang="ja-JP" altLang="en-US" sz="1200" dirty="0" smtClean="0">
                <a:latin typeface="HGP創英角ｺﾞｼｯｸUB" panose="020B0900000000000000" pitchFamily="50" charset="-128"/>
                <a:ea typeface="HGP創英角ｺﾞｼｯｸUB" panose="020B0900000000000000" pitchFamily="50" charset="-128"/>
              </a:rPr>
              <a:t>第</a:t>
            </a:r>
            <a:r>
              <a:rPr lang="en-US" altLang="ja-JP" sz="1200" dirty="0">
                <a:latin typeface="HGP創英角ｺﾞｼｯｸUB" panose="020B0900000000000000" pitchFamily="50" charset="-128"/>
                <a:ea typeface="HGP創英角ｺﾞｼｯｸUB" panose="020B0900000000000000" pitchFamily="50" charset="-128"/>
              </a:rPr>
              <a:t>5</a:t>
            </a:r>
            <a:r>
              <a:rPr lang="ja-JP" altLang="en-US" sz="1200" dirty="0" smtClean="0">
                <a:latin typeface="HGP創英角ｺﾞｼｯｸUB" panose="020B0900000000000000" pitchFamily="50" charset="-128"/>
                <a:ea typeface="HGP創英角ｺﾞｼｯｸUB" panose="020B0900000000000000" pitchFamily="50" charset="-128"/>
              </a:rPr>
              <a:t>弾八島</a:t>
            </a:r>
            <a:r>
              <a:rPr lang="ja-JP" altLang="en-US" sz="1200" dirty="0" err="1" smtClean="0">
                <a:latin typeface="HGP創英角ｺﾞｼｯｸUB" panose="020B0900000000000000" pitchFamily="50" charset="-128"/>
                <a:ea typeface="HGP創英角ｺﾞｼｯｸUB" panose="020B0900000000000000" pitchFamily="50" charset="-128"/>
              </a:rPr>
              <a:t>りえ</a:t>
            </a:r>
            <a:r>
              <a:rPr lang="ja-JP" altLang="en-US" sz="1400" dirty="0" smtClean="0">
                <a:latin typeface="HGP創英角ｺﾞｼｯｸUB" panose="020B0900000000000000" pitchFamily="50" charset="-128"/>
                <a:ea typeface="HGP創英角ｺﾞｼｯｸUB" panose="020B0900000000000000" pitchFamily="50" charset="-128"/>
              </a:rPr>
              <a:t>先生</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6" name="角丸四角形 15"/>
          <p:cNvSpPr/>
          <p:nvPr/>
        </p:nvSpPr>
        <p:spPr>
          <a:xfrm>
            <a:off x="10252633" y="6978556"/>
            <a:ext cx="1362776" cy="26339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ja-JP" altLang="en-US" sz="1200" dirty="0" smtClean="0">
                <a:latin typeface="HGP創英角ﾎﾟｯﾌﾟ体" panose="040B0A00000000000000" pitchFamily="50" charset="-128"/>
                <a:ea typeface="HGP創英角ﾎﾟｯﾌﾟ体" panose="040B0A00000000000000" pitchFamily="50" charset="-128"/>
              </a:rPr>
              <a:t>みなさんと</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r>
              <a:rPr kumimoji="1" lang="ja-JP" altLang="en-US" sz="1200" dirty="0" smtClean="0">
                <a:latin typeface="HGP創英角ﾎﾟｯﾌﾟ体" panose="040B0A00000000000000" pitchFamily="50" charset="-128"/>
                <a:ea typeface="HGP創英角ﾎﾟｯﾌﾟ体" panose="040B0A00000000000000" pitchFamily="50" charset="-128"/>
              </a:rPr>
              <a:t>一緒に作る</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r>
              <a:rPr lang="ja-JP" altLang="en-US" sz="1200" dirty="0" smtClean="0">
                <a:latin typeface="HGP創英角ﾎﾟｯﾌﾟ体" panose="040B0A00000000000000" pitchFamily="50" charset="-128"/>
                <a:ea typeface="HGP創英角ﾎﾟｯﾌﾟ体" panose="040B0A00000000000000" pitchFamily="50" charset="-128"/>
              </a:rPr>
              <a:t>広報誌</a:t>
            </a:r>
            <a:r>
              <a:rPr lang="ja-JP" altLang="en-US" sz="1200" dirty="0">
                <a:latin typeface="HGP創英角ﾎﾟｯﾌﾟ体" panose="040B0A00000000000000" pitchFamily="50" charset="-128"/>
                <a:ea typeface="HGP創英角ﾎﾟｯﾌﾟ体" panose="040B0A00000000000000" pitchFamily="50" charset="-128"/>
              </a:rPr>
              <a:t>です</a:t>
            </a:r>
            <a:r>
              <a:rPr lang="ja-JP" altLang="en-US" sz="1200" dirty="0" smtClean="0">
                <a:latin typeface="HGP創英角ﾎﾟｯﾌﾟ体" panose="040B0A00000000000000" pitchFamily="50" charset="-128"/>
                <a:ea typeface="HGP創英角ﾎﾟｯﾌﾟ体" panose="040B0A00000000000000" pitchFamily="50" charset="-128"/>
              </a:rPr>
              <a:t>。</a:t>
            </a:r>
            <a:endParaRPr lang="en-US" altLang="ja-JP" sz="1200" dirty="0" smtClean="0">
              <a:latin typeface="HGP創英角ﾎﾟｯﾌﾟ体" panose="040B0A00000000000000" pitchFamily="50" charset="-128"/>
              <a:ea typeface="HGP創英角ﾎﾟｯﾌﾟ体" panose="040B0A00000000000000" pitchFamily="50" charset="-128"/>
            </a:endParaRPr>
          </a:p>
          <a:p>
            <a:r>
              <a:rPr kumimoji="1" lang="ja-JP" altLang="en-US" sz="1200" dirty="0" smtClean="0">
                <a:latin typeface="HGP創英角ﾎﾟｯﾌﾟ体" panose="040B0A00000000000000" pitchFamily="50" charset="-128"/>
                <a:ea typeface="HGP創英角ﾎﾟｯﾌﾟ体" panose="040B0A00000000000000" pitchFamily="50" charset="-128"/>
              </a:rPr>
              <a:t>載せて欲しい事や、お知らせいただける事がありましたら、</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r>
              <a:rPr kumimoji="1" lang="ja-JP" altLang="en-US" sz="1200" dirty="0" smtClean="0">
                <a:latin typeface="HGP創英角ﾎﾟｯﾌﾟ体" panose="040B0A00000000000000" pitchFamily="50" charset="-128"/>
                <a:ea typeface="HGP創英角ﾎﾟｯﾌﾟ体" panose="040B0A00000000000000" pitchFamily="50" charset="-128"/>
              </a:rPr>
              <a:t>是非</a:t>
            </a:r>
            <a:r>
              <a:rPr lang="ja-JP" altLang="en-US" sz="1200" dirty="0" smtClean="0">
                <a:latin typeface="HGP創英角ﾎﾟｯﾌﾟ体" panose="040B0A00000000000000" pitchFamily="50" charset="-128"/>
                <a:ea typeface="HGP創英角ﾎﾟｯﾌﾟ体" panose="040B0A00000000000000" pitchFamily="50" charset="-128"/>
              </a:rPr>
              <a:t>メールを</a:t>
            </a:r>
            <a:endParaRPr lang="en-US" altLang="ja-JP" sz="1200" dirty="0" smtClean="0">
              <a:latin typeface="HGP創英角ﾎﾟｯﾌﾟ体" panose="040B0A00000000000000" pitchFamily="50" charset="-128"/>
              <a:ea typeface="HGP創英角ﾎﾟｯﾌﾟ体" panose="040B0A00000000000000" pitchFamily="50" charset="-128"/>
            </a:endParaRPr>
          </a:p>
          <a:p>
            <a:r>
              <a:rPr kumimoji="1" lang="ja-JP" altLang="en-US" sz="1200" dirty="0" smtClean="0">
                <a:latin typeface="HGP創英角ﾎﾟｯﾌﾟ体" panose="040B0A00000000000000" pitchFamily="50" charset="-128"/>
                <a:ea typeface="HGP創英角ﾎﾟｯﾌﾟ体" panose="040B0A00000000000000" pitchFamily="50" charset="-128"/>
              </a:rPr>
              <a:t>下さいね♪</a:t>
            </a:r>
            <a:endParaRPr kumimoji="1" lang="en-US" altLang="ja-JP" sz="1200" dirty="0" smtClean="0">
              <a:latin typeface="HGP創英角ﾎﾟｯﾌﾟ体" panose="040B0A00000000000000" pitchFamily="50" charset="-128"/>
              <a:ea typeface="HGP創英角ﾎﾟｯﾌﾟ体" panose="040B0A00000000000000" pitchFamily="50" charset="-128"/>
            </a:endParaRPr>
          </a:p>
          <a:p>
            <a:endParaRPr kumimoji="1" lang="en-US" altLang="ja-JP" sz="1200" dirty="0" smtClean="0">
              <a:latin typeface="HGP創英角ﾎﾟｯﾌﾟ体" panose="040B0A00000000000000" pitchFamily="50" charset="-128"/>
              <a:ea typeface="HGP創英角ﾎﾟｯﾌﾟ体" panose="040B0A00000000000000" pitchFamily="50" charset="-128"/>
            </a:endParaRPr>
          </a:p>
        </p:txBody>
      </p:sp>
      <p:pic>
        <p:nvPicPr>
          <p:cNvPr id="1026" name="Picture 2" descr="C:\Users\user\Desktop\ROGO2\hp_banner_t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858" y="4931804"/>
            <a:ext cx="2085818" cy="111243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3745224" y="6214084"/>
            <a:ext cx="3608726" cy="1670529"/>
          </a:xfrm>
          <a:prstGeom prst="rect">
            <a:avLst/>
          </a:prstGeom>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050" dirty="0" smtClean="0">
                <a:latin typeface="HGP創英角ｺﾞｼｯｸUB" panose="020B0900000000000000" pitchFamily="50" charset="-128"/>
                <a:ea typeface="HGP創英角ｺﾞｼｯｸUB" panose="020B0900000000000000" pitchFamily="50" charset="-128"/>
              </a:rPr>
              <a:t>🌺おまけクイズ🌺</a:t>
            </a:r>
            <a:endParaRPr kumimoji="1" lang="en-US" altLang="ja-JP" sz="1050" dirty="0" smtClean="0">
              <a:latin typeface="HGP創英角ｺﾞｼｯｸUB" panose="020B0900000000000000" pitchFamily="50" charset="-128"/>
              <a:ea typeface="HGP創英角ｺﾞｼｯｸUB" panose="020B0900000000000000" pitchFamily="50" charset="-128"/>
            </a:endParaRPr>
          </a:p>
          <a:p>
            <a:r>
              <a:rPr lang="ja-JP" altLang="en-US" sz="1050" dirty="0" smtClean="0">
                <a:latin typeface="HGP創英角ｺﾞｼｯｸUB" panose="020B0900000000000000" pitchFamily="50" charset="-128"/>
                <a:ea typeface="HGP創英角ｺﾞｼｯｸUB" panose="020B0900000000000000" pitchFamily="50" charset="-128"/>
              </a:rPr>
              <a:t>今回は偉人クイズ</a:t>
            </a:r>
            <a:endParaRPr lang="en-US" altLang="ja-JP" sz="1050" dirty="0" smtClean="0">
              <a:latin typeface="HGP創英角ｺﾞｼｯｸUB" panose="020B0900000000000000" pitchFamily="50" charset="-128"/>
              <a:ea typeface="HGP創英角ｺﾞｼｯｸUB" panose="020B0900000000000000" pitchFamily="50" charset="-128"/>
            </a:endParaRPr>
          </a:p>
          <a:p>
            <a:r>
              <a:rPr kumimoji="1" lang="ja-JP" altLang="en-US" sz="1050" dirty="0" smtClean="0">
                <a:latin typeface="HGP創英角ｺﾞｼｯｸUB" panose="020B0900000000000000" pitchFamily="50" charset="-128"/>
                <a:ea typeface="HGP創英角ｺﾞｼｯｸUB" panose="020B0900000000000000" pitchFamily="50" charset="-128"/>
              </a:rPr>
              <a:t>➀万有引力を発見したのは誰？</a:t>
            </a:r>
            <a:endParaRPr kumimoji="1" lang="en-US" altLang="ja-JP" sz="1050" dirty="0" smtClean="0">
              <a:latin typeface="HGP創英角ｺﾞｼｯｸUB" panose="020B0900000000000000" pitchFamily="50" charset="-128"/>
              <a:ea typeface="HGP創英角ｺﾞｼｯｸUB" panose="020B0900000000000000" pitchFamily="50" charset="-128"/>
            </a:endParaRPr>
          </a:p>
          <a:p>
            <a:r>
              <a:rPr kumimoji="1" lang="ja-JP" altLang="en-US" sz="1050" dirty="0" smtClean="0">
                <a:latin typeface="HGP創英角ｺﾞｼｯｸUB" panose="020B0900000000000000" pitchFamily="50" charset="-128"/>
                <a:ea typeface="HGP創英角ｺﾞｼｯｸUB" panose="020B0900000000000000" pitchFamily="50" charset="-128"/>
              </a:rPr>
              <a:t>②相対性理論を提唱したのは誰？</a:t>
            </a:r>
            <a:endParaRPr kumimoji="1" lang="en-US" altLang="ja-JP" sz="1050" dirty="0" smtClean="0">
              <a:latin typeface="HGP創英角ｺﾞｼｯｸUB" panose="020B0900000000000000" pitchFamily="50" charset="-128"/>
              <a:ea typeface="HGP創英角ｺﾞｼｯｸUB" panose="020B0900000000000000" pitchFamily="50" charset="-128"/>
            </a:endParaRPr>
          </a:p>
          <a:p>
            <a:r>
              <a:rPr kumimoji="1" lang="ja-JP" altLang="en-US" sz="1050" dirty="0" smtClean="0">
                <a:latin typeface="HGP創英角ｺﾞｼｯｸUB" panose="020B0900000000000000" pitchFamily="50" charset="-128"/>
                <a:ea typeface="HGP創英角ｺﾞｼｯｸUB" panose="020B0900000000000000" pitchFamily="50" charset="-128"/>
              </a:rPr>
              <a:t>⓷進化論を提唱したのは誰？</a:t>
            </a:r>
            <a:endParaRPr kumimoji="1" lang="en-US" altLang="ja-JP" sz="1050" dirty="0" smtClean="0">
              <a:latin typeface="HGP創英角ｺﾞｼｯｸUB" panose="020B0900000000000000" pitchFamily="50" charset="-128"/>
              <a:ea typeface="HGP創英角ｺﾞｼｯｸUB" panose="020B0900000000000000" pitchFamily="50" charset="-128"/>
            </a:endParaRPr>
          </a:p>
          <a:p>
            <a:r>
              <a:rPr lang="ja-JP" altLang="en-US" sz="1050" dirty="0" smtClean="0">
                <a:latin typeface="HGP創英角ｺﾞｼｯｸUB" panose="020B0900000000000000" pitchFamily="50" charset="-128"/>
                <a:ea typeface="HGP創英角ｺﾞｼｯｸUB" panose="020B0900000000000000" pitchFamily="50" charset="-128"/>
              </a:rPr>
              <a:t>④地動説を提唱したのは誰？　　さあ何人解るかしら？</a:t>
            </a:r>
            <a:endParaRPr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800" dirty="0" smtClean="0">
              <a:latin typeface="HGP創英角ｺﾞｼｯｸUB" panose="020B0900000000000000" pitchFamily="50" charset="-128"/>
              <a:ea typeface="HGP創英角ｺﾞｼｯｸUB" panose="020B0900000000000000" pitchFamily="50" charset="-128"/>
            </a:endParaRPr>
          </a:p>
          <a:p>
            <a:r>
              <a:rPr kumimoji="1" lang="ja-JP" altLang="en-US" sz="800" dirty="0" smtClean="0">
                <a:latin typeface="HGP創英角ｺﾞｼｯｸUB" panose="020B0900000000000000" pitchFamily="50" charset="-128"/>
                <a:ea typeface="HGP創英角ｺﾞｼｯｸUB" panose="020B0900000000000000" pitchFamily="50" charset="-128"/>
              </a:rPr>
              <a:t>お父さんカエルはケロケロ鳴きます。</a:t>
            </a:r>
            <a:endParaRPr kumimoji="1" lang="en-US" altLang="ja-JP" sz="800" dirty="0" smtClean="0">
              <a:latin typeface="HGP創英角ｺﾞｼｯｸUB" panose="020B0900000000000000" pitchFamily="50" charset="-128"/>
              <a:ea typeface="HGP創英角ｺﾞｼｯｸUB" panose="020B0900000000000000" pitchFamily="50" charset="-128"/>
            </a:endParaRPr>
          </a:p>
          <a:p>
            <a:r>
              <a:rPr kumimoji="1" lang="ja-JP" altLang="en-US" sz="800" dirty="0" smtClean="0">
                <a:latin typeface="HGP創英角ｺﾞｼｯｸUB" panose="020B0900000000000000" pitchFamily="50" charset="-128"/>
                <a:ea typeface="HGP創英角ｺﾞｼｯｸUB" panose="020B0900000000000000" pitchFamily="50" charset="-128"/>
              </a:rPr>
              <a:t>お母さんカエルもケロケロ鳴きます。</a:t>
            </a:r>
            <a:endParaRPr kumimoji="1" lang="en-US" altLang="ja-JP" sz="800" dirty="0" smtClean="0">
              <a:latin typeface="HGP創英角ｺﾞｼｯｸUB" panose="020B0900000000000000" pitchFamily="50" charset="-128"/>
              <a:ea typeface="HGP創英角ｺﾞｼｯｸUB" panose="020B0900000000000000" pitchFamily="50" charset="-128"/>
            </a:endParaRPr>
          </a:p>
          <a:p>
            <a:r>
              <a:rPr lang="ja-JP" altLang="en-US" sz="800" dirty="0" smtClean="0">
                <a:latin typeface="HGP創英角ｺﾞｼｯｸUB" panose="020B0900000000000000" pitchFamily="50" charset="-128"/>
                <a:ea typeface="HGP創英角ｺﾞｼｯｸUB" panose="020B0900000000000000" pitchFamily="50" charset="-128"/>
              </a:rPr>
              <a:t>さてその子どもはなんと鳴くでしょうか？</a:t>
            </a:r>
            <a:endParaRPr lang="en-US" altLang="ja-JP" sz="800" dirty="0" smtClean="0">
              <a:latin typeface="HGP創英角ｺﾞｼｯｸUB" panose="020B0900000000000000" pitchFamily="50" charset="-128"/>
              <a:ea typeface="HGP創英角ｺﾞｼｯｸUB" panose="020B0900000000000000" pitchFamily="50" charset="-128"/>
            </a:endParaRPr>
          </a:p>
          <a:p>
            <a:r>
              <a:rPr lang="ja-JP" altLang="en-US" sz="800" dirty="0" smtClean="0">
                <a:latin typeface="HGP創英角ｺﾞｼｯｸUB" panose="020B0900000000000000" pitchFamily="50" charset="-128"/>
                <a:ea typeface="HGP創英角ｺﾞｼｯｸUB" panose="020B0900000000000000" pitchFamily="50" charset="-128"/>
              </a:rPr>
              <a:t>答え　　おたまじゃくしは泣きません（笑）</a:t>
            </a:r>
            <a:endParaRPr lang="en-US" altLang="ja-JP" sz="800" dirty="0" smtClean="0">
              <a:latin typeface="HGP創英角ｺﾞｼｯｸUB" panose="020B0900000000000000" pitchFamily="50" charset="-128"/>
              <a:ea typeface="HGP創英角ｺﾞｼｯｸUB" panose="020B0900000000000000" pitchFamily="50" charset="-128"/>
            </a:endParaRPr>
          </a:p>
          <a:p>
            <a:r>
              <a:rPr lang="ja-JP" altLang="en-US" sz="900" dirty="0" smtClean="0">
                <a:latin typeface="HGP創英角ｺﾞｼｯｸUB" panose="020B0900000000000000" pitchFamily="50" charset="-128"/>
                <a:ea typeface="HGP創英角ｺﾞｼｯｸUB" panose="020B0900000000000000" pitchFamily="50" charset="-128"/>
              </a:rPr>
              <a:t>　　　　　</a:t>
            </a:r>
            <a:r>
              <a:rPr lang="ja-JP" altLang="en-US" sz="1050" dirty="0" smtClean="0">
                <a:latin typeface="HGP創英角ｺﾞｼｯｸUB" panose="020B0900000000000000" pitchFamily="50" charset="-128"/>
                <a:ea typeface="HGP創英角ｺﾞｼｯｸUB" panose="020B0900000000000000" pitchFamily="50" charset="-128"/>
              </a:rPr>
              <a:t>　　　　　　</a:t>
            </a:r>
            <a:endParaRPr lang="en-US" altLang="ja-JP" sz="1400" dirty="0" smtClean="0">
              <a:latin typeface="HGP創英角ﾎﾟｯﾌﾟ体" panose="040B0A00000000000000" pitchFamily="50" charset="-128"/>
              <a:ea typeface="HGP創英角ﾎﾟｯﾌﾟ体" panose="040B0A00000000000000" pitchFamily="50" charset="-128"/>
            </a:endParaRPr>
          </a:p>
          <a:p>
            <a:endParaRPr lang="en-US" altLang="ja-JP" sz="1050" dirty="0" smtClean="0">
              <a:latin typeface="HGP創英角ﾎﾟｯﾌﾟ体" panose="040B0A00000000000000" pitchFamily="50" charset="-128"/>
              <a:ea typeface="HGP創英角ﾎﾟｯﾌﾟ体" panose="040B0A00000000000000" pitchFamily="50" charset="-128"/>
            </a:endParaRPr>
          </a:p>
        </p:txBody>
      </p:sp>
      <p:sp>
        <p:nvSpPr>
          <p:cNvPr id="26" name="正方形/長方形 25"/>
          <p:cNvSpPr/>
          <p:nvPr/>
        </p:nvSpPr>
        <p:spPr>
          <a:xfrm>
            <a:off x="276591" y="8317780"/>
            <a:ext cx="2756790" cy="2123455"/>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400" dirty="0" smtClean="0">
                <a:latin typeface="HGP創英角ｺﾞｼｯｸUB" panose="020B0900000000000000" pitchFamily="50" charset="-128"/>
                <a:ea typeface="HGP創英角ｺﾞｼｯｸUB" panose="020B0900000000000000" pitchFamily="50" charset="-128"/>
              </a:rPr>
              <a:t>♡担当クラス♡</a:t>
            </a:r>
            <a:endParaRPr lang="en-US" altLang="ja-JP" sz="1400" dirty="0">
              <a:latin typeface="HGP創英角ｺﾞｼｯｸUB" panose="020B0900000000000000" pitchFamily="50" charset="-128"/>
              <a:ea typeface="HGP創英角ｺﾞｼｯｸUB" panose="020B0900000000000000" pitchFamily="50" charset="-128"/>
            </a:endParaRPr>
          </a:p>
          <a:p>
            <a:r>
              <a:rPr lang="ja-JP" altLang="en-US" sz="1000" dirty="0">
                <a:latin typeface="HGP創英角ﾎﾟｯﾌﾟ体" panose="040B0A00000000000000" pitchFamily="50" charset="-128"/>
                <a:ea typeface="HGP創英角ﾎﾟｯﾌﾟ体" panose="040B0A00000000000000" pitchFamily="50" charset="-128"/>
              </a:rPr>
              <a:t>バラエティー（エアロビクス）</a:t>
            </a:r>
            <a:br>
              <a:rPr lang="ja-JP" altLang="en-US" sz="1000" dirty="0">
                <a:latin typeface="HGP創英角ﾎﾟｯﾌﾟ体" panose="040B0A00000000000000" pitchFamily="50" charset="-128"/>
                <a:ea typeface="HGP創英角ﾎﾟｯﾌﾟ体" panose="040B0A00000000000000" pitchFamily="50" charset="-128"/>
              </a:rPr>
            </a:br>
            <a:r>
              <a:rPr lang="ja-JP" altLang="en-US" sz="1000" dirty="0">
                <a:latin typeface="HGP創英角ﾎﾟｯﾌﾟ体" panose="040B0A00000000000000" pitchFamily="50" charset="-128"/>
                <a:ea typeface="HGP創英角ﾎﾟｯﾌﾟ体" panose="040B0A00000000000000" pitchFamily="50" charset="-128"/>
              </a:rPr>
              <a:t>毎週水曜日</a:t>
            </a:r>
            <a:r>
              <a:rPr lang="en-US" altLang="ja-JP" sz="1000" dirty="0">
                <a:latin typeface="HGP創英角ﾎﾟｯﾌﾟ体" panose="040B0A00000000000000" pitchFamily="50" charset="-128"/>
                <a:ea typeface="HGP創英角ﾎﾟｯﾌﾟ体" panose="040B0A00000000000000" pitchFamily="50" charset="-128"/>
              </a:rPr>
              <a:t>9</a:t>
            </a:r>
            <a:r>
              <a:rPr lang="ja-JP" altLang="en-US" sz="1000" dirty="0">
                <a:latin typeface="HGP創英角ﾎﾟｯﾌﾟ体" panose="040B0A00000000000000" pitchFamily="50" charset="-128"/>
                <a:ea typeface="HGP創英角ﾎﾟｯﾌﾟ体" panose="040B0A00000000000000" pitchFamily="50" charset="-128"/>
              </a:rPr>
              <a:t>時</a:t>
            </a:r>
            <a:r>
              <a:rPr lang="en-US" altLang="ja-JP" sz="1000" dirty="0">
                <a:latin typeface="HGP創英角ﾎﾟｯﾌﾟ体" panose="040B0A00000000000000" pitchFamily="50" charset="-128"/>
                <a:ea typeface="HGP創英角ﾎﾟｯﾌﾟ体" panose="040B0A00000000000000" pitchFamily="50" charset="-128"/>
              </a:rPr>
              <a:t>30</a:t>
            </a:r>
            <a:r>
              <a:rPr lang="ja-JP" altLang="en-US" sz="1000" dirty="0">
                <a:latin typeface="HGP創英角ﾎﾟｯﾌﾟ体" panose="040B0A00000000000000" pitchFamily="50" charset="-128"/>
                <a:ea typeface="HGP創英角ﾎﾟｯﾌﾟ体" panose="040B0A00000000000000" pitchFamily="50" charset="-128"/>
              </a:rPr>
              <a:t>分～</a:t>
            </a:r>
            <a:br>
              <a:rPr lang="ja-JP" altLang="en-US" sz="1000" dirty="0">
                <a:latin typeface="HGP創英角ﾎﾟｯﾌﾟ体" panose="040B0A00000000000000" pitchFamily="50" charset="-128"/>
                <a:ea typeface="HGP創英角ﾎﾟｯﾌﾟ体" panose="040B0A00000000000000" pitchFamily="50" charset="-128"/>
              </a:rPr>
            </a:br>
            <a:r>
              <a:rPr lang="ja-JP" altLang="en-US" sz="1000" dirty="0">
                <a:latin typeface="HGP創英角ﾎﾟｯﾌﾟ体" panose="040B0A00000000000000" pitchFamily="50" charset="-128"/>
                <a:ea typeface="HGP創英角ﾎﾟｯﾌﾟ体" panose="040B0A00000000000000" pitchFamily="50" charset="-128"/>
              </a:rPr>
              <a:t>シニア（ソフトエアロビクス）</a:t>
            </a:r>
            <a:br>
              <a:rPr lang="ja-JP" altLang="en-US" sz="1000" dirty="0">
                <a:latin typeface="HGP創英角ﾎﾟｯﾌﾟ体" panose="040B0A00000000000000" pitchFamily="50" charset="-128"/>
                <a:ea typeface="HGP創英角ﾎﾟｯﾌﾟ体" panose="040B0A00000000000000" pitchFamily="50" charset="-128"/>
              </a:rPr>
            </a:br>
            <a:r>
              <a:rPr lang="ja-JP" altLang="en-US" sz="1000" dirty="0">
                <a:latin typeface="HGP創英角ﾎﾟｯﾌﾟ体" panose="040B0A00000000000000" pitchFamily="50" charset="-128"/>
                <a:ea typeface="HGP創英角ﾎﾟｯﾌﾟ体" panose="040B0A00000000000000" pitchFamily="50" charset="-128"/>
              </a:rPr>
              <a:t>毎週木曜日</a:t>
            </a:r>
            <a:r>
              <a:rPr lang="en-US" altLang="ja-JP" sz="1000" dirty="0">
                <a:latin typeface="HGP創英角ﾎﾟｯﾌﾟ体" panose="040B0A00000000000000" pitchFamily="50" charset="-128"/>
                <a:ea typeface="HGP創英角ﾎﾟｯﾌﾟ体" panose="040B0A00000000000000" pitchFamily="50" charset="-128"/>
              </a:rPr>
              <a:t>13</a:t>
            </a:r>
            <a:r>
              <a:rPr lang="ja-JP" altLang="en-US" sz="1000" dirty="0">
                <a:latin typeface="HGP創英角ﾎﾟｯﾌﾟ体" panose="040B0A00000000000000" pitchFamily="50" charset="-128"/>
                <a:ea typeface="HGP創英角ﾎﾟｯﾌﾟ体" panose="040B0A00000000000000" pitchFamily="50" charset="-128"/>
              </a:rPr>
              <a:t>時</a:t>
            </a:r>
            <a:r>
              <a:rPr lang="en-US" altLang="ja-JP" sz="1000" dirty="0">
                <a:latin typeface="HGP創英角ﾎﾟｯﾌﾟ体" panose="040B0A00000000000000" pitchFamily="50" charset="-128"/>
                <a:ea typeface="HGP創英角ﾎﾟｯﾌﾟ体" panose="040B0A00000000000000" pitchFamily="50" charset="-128"/>
              </a:rPr>
              <a:t>45</a:t>
            </a:r>
            <a:r>
              <a:rPr lang="ja-JP" altLang="en-US" sz="1000" dirty="0">
                <a:latin typeface="HGP創英角ﾎﾟｯﾌﾟ体" panose="040B0A00000000000000" pitchFamily="50" charset="-128"/>
                <a:ea typeface="HGP創英角ﾎﾟｯﾌﾟ体" panose="040B0A00000000000000" pitchFamily="50" charset="-128"/>
              </a:rPr>
              <a:t>分</a:t>
            </a:r>
            <a:r>
              <a:rPr lang="ja-JP" altLang="en-US" sz="1000" dirty="0" smtClean="0">
                <a:latin typeface="HGP創英角ﾎﾟｯﾌﾟ体" panose="040B0A00000000000000" pitchFamily="50" charset="-128"/>
                <a:ea typeface="HGP創英角ﾎﾟｯﾌﾟ体" panose="040B0A00000000000000" pitchFamily="50" charset="-128"/>
              </a:rPr>
              <a:t>～</a:t>
            </a:r>
            <a:endParaRPr lang="en-US" altLang="ja-JP" sz="1000" dirty="0" smtClean="0">
              <a:latin typeface="HGP創英角ﾎﾟｯﾌﾟ体" panose="040B0A00000000000000" pitchFamily="50" charset="-128"/>
              <a:ea typeface="HGP創英角ﾎﾟｯﾌﾟ体" panose="040B0A00000000000000" pitchFamily="50" charset="-128"/>
            </a:endParaRPr>
          </a:p>
          <a:p>
            <a:r>
              <a:rPr lang="ja-JP" altLang="en-US" sz="1000" dirty="0" smtClean="0">
                <a:latin typeface="HGP創英角ﾎﾟｯﾌﾟ体" panose="040B0A00000000000000" pitchFamily="50" charset="-128"/>
                <a:ea typeface="HGP創英角ﾎﾟｯﾌﾟ体" panose="040B0A00000000000000" pitchFamily="50" charset="-128"/>
              </a:rPr>
              <a:t>明美クラブ（健康体操）</a:t>
            </a:r>
            <a:endParaRPr lang="en-US" altLang="ja-JP" sz="1000" dirty="0" smtClean="0">
              <a:latin typeface="HGP創英角ﾎﾟｯﾌﾟ体" panose="040B0A00000000000000" pitchFamily="50" charset="-128"/>
              <a:ea typeface="HGP創英角ﾎﾟｯﾌﾟ体" panose="040B0A00000000000000" pitchFamily="50" charset="-128"/>
            </a:endParaRPr>
          </a:p>
          <a:p>
            <a:r>
              <a:rPr lang="ja-JP" altLang="en-US" sz="1000" dirty="0" smtClean="0">
                <a:latin typeface="HGP創英角ﾎﾟｯﾌﾟ体" panose="040B0A00000000000000" pitchFamily="50" charset="-128"/>
                <a:ea typeface="HGP創英角ﾎﾟｯﾌﾟ体" panose="040B0A00000000000000" pitchFamily="50" charset="-128"/>
              </a:rPr>
              <a:t>第一第三水曜日</a:t>
            </a:r>
            <a:r>
              <a:rPr lang="en-US" altLang="ja-JP" sz="1000" dirty="0" smtClean="0">
                <a:latin typeface="HGP創英角ﾎﾟｯﾌﾟ体" panose="040B0A00000000000000" pitchFamily="50" charset="-128"/>
                <a:ea typeface="HGP創英角ﾎﾟｯﾌﾟ体" panose="040B0A00000000000000" pitchFamily="50" charset="-128"/>
              </a:rPr>
              <a:t>13</a:t>
            </a:r>
            <a:r>
              <a:rPr lang="ja-JP" altLang="en-US" sz="1000" dirty="0" smtClean="0">
                <a:latin typeface="HGP創英角ﾎﾟｯﾌﾟ体" panose="040B0A00000000000000" pitchFamily="50" charset="-128"/>
                <a:ea typeface="HGP創英角ﾎﾟｯﾌﾟ体" panose="040B0A00000000000000" pitchFamily="50" charset="-128"/>
              </a:rPr>
              <a:t>時～</a:t>
            </a:r>
            <a:endParaRPr lang="ja-JP" altLang="en-US" sz="1000" dirty="0">
              <a:latin typeface="HGP創英角ﾎﾟｯﾌﾟ体" panose="040B0A00000000000000" pitchFamily="50" charset="-128"/>
              <a:ea typeface="HGP創英角ﾎﾟｯﾌﾟ体" panose="040B0A00000000000000" pitchFamily="50" charset="-128"/>
            </a:endParaRPr>
          </a:p>
          <a:p>
            <a:r>
              <a:rPr lang="ja-JP" altLang="en-US" sz="1400" dirty="0" smtClean="0">
                <a:latin typeface="HGP創英角ﾎﾟｯﾌﾟ体" panose="040B0A00000000000000" pitchFamily="50" charset="-128"/>
                <a:ea typeface="HGP創英角ﾎﾟｯﾌﾟ体" panose="040B0A00000000000000" pitchFamily="50" charset="-128"/>
              </a:rPr>
              <a:t>♡</a:t>
            </a:r>
            <a:r>
              <a:rPr lang="ja-JP" altLang="en-US" sz="1200" dirty="0">
                <a:latin typeface="HGP創英角ﾎﾟｯﾌﾟ体" panose="040B0A00000000000000" pitchFamily="50" charset="-128"/>
                <a:ea typeface="HGP創英角ﾎﾟｯﾌﾟ体" panose="040B0A00000000000000" pitchFamily="50" charset="-128"/>
              </a:rPr>
              <a:t>資格</a:t>
            </a:r>
            <a:r>
              <a:rPr lang="ja-JP" altLang="en-US" sz="1100" dirty="0">
                <a:latin typeface="HGP創英角ﾎﾟｯﾌﾟ体" panose="040B0A00000000000000" pitchFamily="50" charset="-128"/>
                <a:ea typeface="HGP創英角ﾎﾟｯﾌﾟ体" panose="040B0A00000000000000" pitchFamily="50" charset="-128"/>
              </a:rPr>
              <a:t/>
            </a:r>
            <a:br>
              <a:rPr lang="ja-JP" altLang="en-US" sz="1100" dirty="0">
                <a:latin typeface="HGP創英角ﾎﾟｯﾌﾟ体" panose="040B0A00000000000000" pitchFamily="50" charset="-128"/>
                <a:ea typeface="HGP創英角ﾎﾟｯﾌﾟ体" panose="040B0A00000000000000" pitchFamily="50" charset="-128"/>
              </a:rPr>
            </a:br>
            <a:r>
              <a:rPr lang="en-US" altLang="ja-JP" sz="1050" dirty="0">
                <a:latin typeface="HGP創英角ﾎﾟｯﾌﾟ体" panose="040B0A00000000000000" pitchFamily="50" charset="-128"/>
                <a:ea typeface="HGP創英角ﾎﾟｯﾌﾟ体" panose="040B0A00000000000000" pitchFamily="50" charset="-128"/>
              </a:rPr>
              <a:t>AFAA</a:t>
            </a:r>
            <a:r>
              <a:rPr lang="ja-JP" altLang="en-US" sz="1050" dirty="0">
                <a:latin typeface="HGP創英角ﾎﾟｯﾌﾟ体" panose="040B0A00000000000000" pitchFamily="50" charset="-128"/>
                <a:ea typeface="HGP創英角ﾎﾟｯﾌﾟ体" panose="040B0A00000000000000" pitchFamily="50" charset="-128"/>
              </a:rPr>
              <a:t>認定エアロビクスインストラクター</a:t>
            </a:r>
            <a:br>
              <a:rPr lang="ja-JP" altLang="en-US" sz="1050" dirty="0">
                <a:latin typeface="HGP創英角ﾎﾟｯﾌﾟ体" panose="040B0A00000000000000" pitchFamily="50" charset="-128"/>
                <a:ea typeface="HGP創英角ﾎﾟｯﾌﾟ体" panose="040B0A00000000000000" pitchFamily="50" charset="-128"/>
              </a:rPr>
            </a:br>
            <a:r>
              <a:rPr lang="en-US" altLang="ja-JP" sz="1050" dirty="0">
                <a:latin typeface="HGP創英角ﾎﾟｯﾌﾟ体" panose="040B0A00000000000000" pitchFamily="50" charset="-128"/>
                <a:ea typeface="HGP創英角ﾎﾟｯﾌﾟ体" panose="040B0A00000000000000" pitchFamily="50" charset="-128"/>
              </a:rPr>
              <a:t>AFAA</a:t>
            </a:r>
            <a:r>
              <a:rPr lang="ja-JP" altLang="en-US" sz="1050" dirty="0">
                <a:latin typeface="HGP創英角ﾎﾟｯﾌﾟ体" panose="040B0A00000000000000" pitchFamily="50" charset="-128"/>
                <a:ea typeface="HGP創英角ﾎﾟｯﾌﾟ体" panose="040B0A00000000000000" pitchFamily="50" charset="-128"/>
              </a:rPr>
              <a:t>認定ズンバベーシックインストラクター</a:t>
            </a:r>
            <a:br>
              <a:rPr lang="ja-JP" altLang="en-US" sz="1050" dirty="0">
                <a:latin typeface="HGP創英角ﾎﾟｯﾌﾟ体" panose="040B0A00000000000000" pitchFamily="50" charset="-128"/>
                <a:ea typeface="HGP創英角ﾎﾟｯﾌﾟ体" panose="040B0A00000000000000" pitchFamily="50" charset="-128"/>
              </a:rPr>
            </a:br>
            <a:r>
              <a:rPr lang="ja-JP" altLang="en-US" sz="1050" dirty="0" smtClean="0">
                <a:latin typeface="HGP創英角ﾎﾟｯﾌﾟ体" panose="040B0A00000000000000" pitchFamily="50" charset="-128"/>
                <a:ea typeface="HGP創英角ﾎﾟｯﾌﾟ体" panose="040B0A00000000000000" pitchFamily="50" charset="-128"/>
              </a:rPr>
              <a:t>ヘルパー</a:t>
            </a:r>
            <a:r>
              <a:rPr lang="en-US" altLang="ja-JP" sz="1050" dirty="0" smtClean="0">
                <a:latin typeface="HGP創英角ﾎﾟｯﾌﾟ体" panose="040B0A00000000000000" pitchFamily="50" charset="-128"/>
                <a:ea typeface="HGP創英角ﾎﾟｯﾌﾟ体" panose="040B0A00000000000000" pitchFamily="50" charset="-128"/>
              </a:rPr>
              <a:t>2</a:t>
            </a:r>
            <a:r>
              <a:rPr lang="ja-JP" altLang="en-US" sz="1050" dirty="0" smtClean="0">
                <a:latin typeface="HGP創英角ﾎﾟｯﾌﾟ体" panose="040B0A00000000000000" pitchFamily="50" charset="-128"/>
                <a:ea typeface="HGP創英角ﾎﾟｯﾌﾟ体" panose="040B0A00000000000000" pitchFamily="50" charset="-128"/>
              </a:rPr>
              <a:t>級</a:t>
            </a:r>
            <a:endParaRPr lang="ja-JP" altLang="en-US" sz="1100" dirty="0">
              <a:latin typeface="HGP創英角ﾎﾟｯﾌﾟ体" panose="040B0A00000000000000" pitchFamily="50" charset="-128"/>
              <a:ea typeface="HGP創英角ﾎﾟｯﾌﾟ体" panose="040B0A00000000000000" pitchFamily="50" charset="-128"/>
            </a:endParaRPr>
          </a:p>
          <a:p>
            <a:endParaRPr lang="ja-JP" altLang="en-US" sz="1100" dirty="0">
              <a:latin typeface="HGP創英角ﾎﾟｯﾌﾟ体" panose="040B0A00000000000000" pitchFamily="50" charset="-128"/>
              <a:ea typeface="HGP創英角ﾎﾟｯﾌﾟ体" panose="040B0A00000000000000" pitchFamily="50" charset="-128"/>
            </a:endParaRPr>
          </a:p>
          <a:p>
            <a:endParaRPr lang="en-US" altLang="ja-JP" sz="1100" dirty="0" smtClean="0">
              <a:latin typeface="HGP創英角ｺﾞｼｯｸUB" panose="020B0900000000000000" pitchFamily="50" charset="-128"/>
              <a:ea typeface="HGP創英角ｺﾞｼｯｸUB" panose="020B0900000000000000" pitchFamily="50" charset="-128"/>
            </a:endParaRPr>
          </a:p>
          <a:p>
            <a:endParaRPr lang="en-US" altLang="ja-JP" sz="1100" dirty="0" smtClean="0">
              <a:latin typeface="HGP創英角ｺﾞｼｯｸUB" panose="020B0900000000000000" pitchFamily="50" charset="-128"/>
              <a:ea typeface="HGP創英角ｺﾞｼｯｸUB" panose="020B0900000000000000" pitchFamily="50" charset="-128"/>
            </a:endParaRPr>
          </a:p>
          <a:p>
            <a:r>
              <a:rPr lang="ja-JP" altLang="en-US" sz="1100" dirty="0" smtClean="0">
                <a:latin typeface="HGP創英角ｺﾞｼｯｸUB" panose="020B0900000000000000" pitchFamily="50" charset="-128"/>
                <a:ea typeface="HGP創英角ｺﾞｼｯｸUB" panose="020B0900000000000000" pitchFamily="50" charset="-128"/>
              </a:rPr>
              <a:t>　</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29" name="Rectangle 3"/>
          <p:cNvSpPr>
            <a:spLocks noChangeArrowheads="1"/>
          </p:cNvSpPr>
          <p:nvPr/>
        </p:nvSpPr>
        <p:spPr bwMode="auto">
          <a:xfrm>
            <a:off x="304800" y="-1836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rPr>
              <a:t/>
            </a:r>
            <a:br>
              <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rPr>
            </a:br>
            <a:endPar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p:txBody>
      </p:sp>
      <p:sp>
        <p:nvSpPr>
          <p:cNvPr id="1024" name="Rectangle 6"/>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rPr>
              <a:t/>
            </a:r>
            <a:br>
              <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rPr>
            </a:br>
            <a:endPar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p:txBody>
      </p:sp>
      <p:sp>
        <p:nvSpPr>
          <p:cNvPr id="36" name="角丸四角形 35"/>
          <p:cNvSpPr/>
          <p:nvPr/>
        </p:nvSpPr>
        <p:spPr>
          <a:xfrm>
            <a:off x="4044925" y="8317780"/>
            <a:ext cx="3218805" cy="212345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1400" dirty="0" smtClean="0">
                <a:latin typeface="HGP創英角ﾎﾟｯﾌﾟ体" panose="040B0A00000000000000" pitchFamily="50" charset="-128"/>
                <a:ea typeface="HGP創英角ﾎﾟｯﾌﾟ体" panose="040B0A00000000000000" pitchFamily="50" charset="-128"/>
              </a:rPr>
              <a:t>♡自己紹介♡</a:t>
            </a:r>
            <a:endParaRPr lang="ja-JP" altLang="en-US" sz="1400" dirty="0"/>
          </a:p>
          <a:p>
            <a:r>
              <a:rPr lang="ja-JP" altLang="en-US" sz="1100" dirty="0">
                <a:latin typeface="HGP創英角ﾎﾟｯﾌﾟ体" panose="040B0A00000000000000" pitchFamily="50" charset="-128"/>
                <a:ea typeface="HGP創英角ﾎﾟｯﾌﾟ体" panose="040B0A00000000000000" pitchFamily="50" charset="-128"/>
              </a:rPr>
              <a:t>　</a:t>
            </a:r>
            <a:r>
              <a:rPr lang="ja-JP" altLang="en-US" sz="1050" dirty="0" smtClean="0">
                <a:latin typeface="HGP創英角ﾎﾟｯﾌﾟ体" panose="040B0A00000000000000" pitchFamily="50" charset="-128"/>
                <a:ea typeface="HGP創英角ﾎﾟｯﾌﾟ体" panose="040B0A00000000000000" pitchFamily="50" charset="-128"/>
              </a:rPr>
              <a:t>ダンス</a:t>
            </a:r>
            <a:r>
              <a:rPr lang="ja-JP" altLang="en-US" sz="1050" dirty="0">
                <a:latin typeface="HGP創英角ﾎﾟｯﾌﾟ体" panose="040B0A00000000000000" pitchFamily="50" charset="-128"/>
                <a:ea typeface="HGP創英角ﾎﾟｯﾌﾟ体" panose="040B0A00000000000000" pitchFamily="50" charset="-128"/>
              </a:rPr>
              <a:t>と名のつくものはすべて好きです。時間があればベリーダンス　フラダンス　ジャズダンス　</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フラメンコ</a:t>
            </a:r>
            <a:r>
              <a:rPr lang="ja-JP" altLang="en-US" sz="1050" dirty="0">
                <a:latin typeface="HGP創英角ﾎﾟｯﾌﾟ体" panose="040B0A00000000000000" pitchFamily="50" charset="-128"/>
                <a:ea typeface="HGP創英角ﾎﾟｯﾌﾟ体" panose="040B0A00000000000000" pitchFamily="50" charset="-128"/>
              </a:rPr>
              <a:t>　のレッスンを受けて自分のエアロビクスにできるだけわかりやすく取り入れています。最近は筋トレ体幹トレーニングもクラスに</a:t>
            </a:r>
            <a:r>
              <a:rPr lang="ja-JP" altLang="en-US" sz="1050" dirty="0" smtClean="0">
                <a:latin typeface="HGP創英角ﾎﾟｯﾌﾟ体" panose="040B0A00000000000000" pitchFamily="50" charset="-128"/>
                <a:ea typeface="HGP創英角ﾎﾟｯﾌﾟ体" panose="040B0A00000000000000" pitchFamily="50" charset="-128"/>
              </a:rPr>
              <a:t>は</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必ず</a:t>
            </a:r>
            <a:r>
              <a:rPr lang="ja-JP" altLang="en-US" sz="1050" dirty="0">
                <a:latin typeface="HGP創英角ﾎﾟｯﾌﾟ体" panose="040B0A00000000000000" pitchFamily="50" charset="-128"/>
                <a:ea typeface="HGP創英角ﾎﾟｯﾌﾟ体" panose="040B0A00000000000000" pitchFamily="50" charset="-128"/>
              </a:rPr>
              <a:t>入れています。</a:t>
            </a:r>
            <a:br>
              <a:rPr lang="ja-JP" altLang="en-US" sz="1050" dirty="0">
                <a:latin typeface="HGP創英角ﾎﾟｯﾌﾟ体" panose="040B0A00000000000000" pitchFamily="50" charset="-128"/>
                <a:ea typeface="HGP創英角ﾎﾟｯﾌﾟ体" panose="040B0A00000000000000" pitchFamily="50" charset="-128"/>
              </a:rPr>
            </a:br>
            <a:r>
              <a:rPr lang="ja-JP" altLang="en-US" sz="1050" dirty="0">
                <a:latin typeface="HGP創英角ﾎﾟｯﾌﾟ体" panose="040B0A00000000000000" pitchFamily="50" charset="-128"/>
                <a:ea typeface="HGP創英角ﾎﾟｯﾌﾟ体" panose="040B0A00000000000000" pitchFamily="50" charset="-128"/>
              </a:rPr>
              <a:t>「楽しく体を</a:t>
            </a:r>
            <a:r>
              <a:rPr lang="ja-JP" altLang="en-US" sz="1050" dirty="0" smtClean="0">
                <a:latin typeface="HGP創英角ﾎﾟｯﾌﾟ体" panose="040B0A00000000000000" pitchFamily="50" charset="-128"/>
                <a:ea typeface="HGP創英角ﾎﾟｯﾌﾟ体" panose="040B0A00000000000000" pitchFamily="50" charset="-128"/>
              </a:rPr>
              <a:t>動かして</a:t>
            </a:r>
            <a:endParaRPr lang="en-US" altLang="ja-JP" sz="1050" dirty="0" smtClean="0">
              <a:latin typeface="HGP創英角ﾎﾟｯﾌﾟ体" panose="040B0A00000000000000" pitchFamily="50" charset="-128"/>
              <a:ea typeface="HGP創英角ﾎﾟｯﾌﾟ体" panose="040B0A00000000000000" pitchFamily="50" charset="-128"/>
            </a:endParaRPr>
          </a:p>
          <a:p>
            <a:r>
              <a:rPr lang="ja-JP" altLang="en-US" sz="1050" dirty="0" smtClean="0">
                <a:latin typeface="HGP創英角ﾎﾟｯﾌﾟ体" panose="040B0A00000000000000" pitchFamily="50" charset="-128"/>
                <a:ea typeface="HGP創英角ﾎﾟｯﾌﾟ体" panose="040B0A00000000000000" pitchFamily="50" charset="-128"/>
              </a:rPr>
              <a:t>いつ</a:t>
            </a:r>
            <a:r>
              <a:rPr lang="ja-JP" altLang="en-US" sz="1050" dirty="0">
                <a:latin typeface="HGP創英角ﾎﾟｯﾌﾟ体" panose="040B0A00000000000000" pitchFamily="50" charset="-128"/>
                <a:ea typeface="HGP創英角ﾎﾟｯﾌﾟ体" panose="040B0A00000000000000" pitchFamily="50" charset="-128"/>
              </a:rPr>
              <a:t>までも若く美しい人生を</a:t>
            </a:r>
            <a:r>
              <a:rPr lang="ja-JP" altLang="en-US" sz="1050" dirty="0" smtClean="0">
                <a:latin typeface="HGP創英角ﾎﾟｯﾌﾟ体" panose="040B0A00000000000000" pitchFamily="50" charset="-128"/>
                <a:ea typeface="HGP創英角ﾎﾟｯﾌﾟ体" panose="040B0A00000000000000" pitchFamily="50" charset="-128"/>
              </a:rPr>
              <a:t>」が</a:t>
            </a:r>
            <a:r>
              <a:rPr lang="ja-JP" altLang="en-US" sz="1050" dirty="0">
                <a:latin typeface="HGP創英角ﾎﾟｯﾌﾟ体" panose="040B0A00000000000000" pitchFamily="50" charset="-128"/>
                <a:ea typeface="HGP創英角ﾎﾟｯﾌﾟ体" panose="040B0A00000000000000" pitchFamily="50" charset="-128"/>
              </a:rPr>
              <a:t>ポリシーです。</a:t>
            </a:r>
            <a:br>
              <a:rPr lang="ja-JP" altLang="en-US" sz="1050" dirty="0">
                <a:latin typeface="HGP創英角ﾎﾟｯﾌﾟ体" panose="040B0A00000000000000" pitchFamily="50" charset="-128"/>
                <a:ea typeface="HGP創英角ﾎﾟｯﾌﾟ体" panose="040B0A00000000000000" pitchFamily="50" charset="-128"/>
              </a:rPr>
            </a:br>
            <a:r>
              <a:rPr lang="en-US" altLang="ja-JP" sz="1050" dirty="0">
                <a:latin typeface="HGP創英角ﾎﾟｯﾌﾟ体" panose="040B0A00000000000000" pitchFamily="50" charset="-128"/>
                <a:ea typeface="HGP創英角ﾎﾟｯﾌﾟ体" panose="040B0A00000000000000" pitchFamily="50" charset="-128"/>
              </a:rPr>
              <a:t>《</a:t>
            </a:r>
            <a:r>
              <a:rPr lang="ja-JP" altLang="en-US" sz="1050" dirty="0">
                <a:latin typeface="HGP創英角ﾎﾟｯﾌﾟ体" panose="040B0A00000000000000" pitchFamily="50" charset="-128"/>
                <a:ea typeface="HGP創英角ﾎﾟｯﾌﾟ体" panose="040B0A00000000000000" pitchFamily="50" charset="-128"/>
              </a:rPr>
              <a:t>趣味</a:t>
            </a:r>
            <a:r>
              <a:rPr lang="en-US" altLang="ja-JP" sz="1050" dirty="0">
                <a:latin typeface="HGP創英角ﾎﾟｯﾌﾟ体" panose="040B0A00000000000000" pitchFamily="50" charset="-128"/>
                <a:ea typeface="HGP創英角ﾎﾟｯﾌﾟ体" panose="040B0A00000000000000" pitchFamily="50" charset="-128"/>
              </a:rPr>
              <a:t>》</a:t>
            </a:r>
            <a:br>
              <a:rPr lang="en-US" altLang="ja-JP" sz="1050" dirty="0">
                <a:latin typeface="HGP創英角ﾎﾟｯﾌﾟ体" panose="040B0A00000000000000" pitchFamily="50" charset="-128"/>
                <a:ea typeface="HGP創英角ﾎﾟｯﾌﾟ体" panose="040B0A00000000000000" pitchFamily="50" charset="-128"/>
              </a:rPr>
            </a:br>
            <a:r>
              <a:rPr lang="ja-JP" altLang="en-US" sz="1050" dirty="0">
                <a:latin typeface="HGP創英角ﾎﾟｯﾌﾟ体" panose="040B0A00000000000000" pitchFamily="50" charset="-128"/>
                <a:ea typeface="HGP創英角ﾎﾟｯﾌﾟ体" panose="040B0A00000000000000" pitchFamily="50" charset="-128"/>
              </a:rPr>
              <a:t>ダンス全般 特にベリーダンス　飲み会　旅行</a:t>
            </a:r>
            <a:br>
              <a:rPr lang="ja-JP" altLang="en-US" sz="1050" dirty="0">
                <a:latin typeface="HGP創英角ﾎﾟｯﾌﾟ体" panose="040B0A00000000000000" pitchFamily="50" charset="-128"/>
                <a:ea typeface="HGP創英角ﾎﾟｯﾌﾟ体" panose="040B0A00000000000000" pitchFamily="50" charset="-128"/>
              </a:rPr>
            </a:br>
            <a:endParaRPr lang="en-US" altLang="ja-JP" sz="1050" dirty="0" smtClean="0">
              <a:latin typeface="HGP創英角ﾎﾟｯﾌﾟ体" panose="040B0A00000000000000" pitchFamily="50" charset="-128"/>
              <a:ea typeface="HGP創英角ﾎﾟｯﾌﾟ体" panose="040B0A00000000000000" pitchFamily="50" charset="-128"/>
            </a:endParaRPr>
          </a:p>
          <a:p>
            <a:endParaRPr kumimoji="1" lang="ja-JP" altLang="en-US" sz="1100" dirty="0">
              <a:latin typeface="HGP創英角ﾎﾟｯﾌﾟ体" panose="040B0A00000000000000" pitchFamily="50" charset="-128"/>
              <a:ea typeface="HGP創英角ﾎﾟｯﾌﾟ体" panose="040B0A00000000000000" pitchFamily="50" charset="-128"/>
            </a:endParaRPr>
          </a:p>
        </p:txBody>
      </p:sp>
      <p:sp>
        <p:nvSpPr>
          <p:cNvPr id="1025" name="Rectangle 7"/>
          <p:cNvSpPr>
            <a:spLocks noChangeArrowheads="1"/>
          </p:cNvSpPr>
          <p:nvPr/>
        </p:nvSpPr>
        <p:spPr bwMode="auto">
          <a:xfrm>
            <a:off x="0" y="-32316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rPr>
              <a:t/>
            </a:r>
            <a:br>
              <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rPr>
            </a:br>
            <a:endPar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p:txBody>
      </p:sp>
      <p:sp>
        <p:nvSpPr>
          <p:cNvPr id="1029" name="Rectangle 8"/>
          <p:cNvSpPr>
            <a:spLocks noChangeArrowheads="1"/>
          </p:cNvSpPr>
          <p:nvPr/>
        </p:nvSpPr>
        <p:spPr bwMode="auto">
          <a:xfrm>
            <a:off x="0" y="-32316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rPr>
              <a:t/>
            </a:r>
            <a:br>
              <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rPr>
            </a:br>
            <a:endPar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p:txBody>
      </p:sp>
      <p:sp>
        <p:nvSpPr>
          <p:cNvPr id="37" name="角丸四角形 36"/>
          <p:cNvSpPr/>
          <p:nvPr/>
        </p:nvSpPr>
        <p:spPr>
          <a:xfrm>
            <a:off x="8612765" y="588816"/>
            <a:ext cx="3402668" cy="295290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endParaRPr kumimoji="1" lang="ja-JP" altLang="en-US" sz="1100" dirty="0">
              <a:latin typeface="HGP創英角ﾎﾟｯﾌﾟ体" panose="040B0A00000000000000" pitchFamily="50" charset="-128"/>
              <a:ea typeface="HGP創英角ﾎﾟｯﾌﾟ体" panose="040B0A00000000000000" pitchFamily="50" charset="-128"/>
            </a:endParaRPr>
          </a:p>
        </p:txBody>
      </p:sp>
      <p:sp>
        <p:nvSpPr>
          <p:cNvPr id="38" name="角丸四角形 37"/>
          <p:cNvSpPr/>
          <p:nvPr/>
        </p:nvSpPr>
        <p:spPr>
          <a:xfrm>
            <a:off x="8572252" y="2650424"/>
            <a:ext cx="2327548" cy="105753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100" dirty="0" smtClean="0">
              <a:latin typeface="HGP創英角ﾎﾟｯﾌﾟ体" panose="040B0A00000000000000" pitchFamily="50" charset="-128"/>
              <a:ea typeface="HGP創英角ﾎﾟｯﾌﾟ体" panose="040B0A00000000000000" pitchFamily="50" charset="-128"/>
            </a:endParaRPr>
          </a:p>
          <a:p>
            <a:endParaRPr kumimoji="1" lang="ja-JP" altLang="en-US" sz="1100" dirty="0">
              <a:latin typeface="HGP創英角ﾎﾟｯﾌﾟ体" panose="040B0A00000000000000" pitchFamily="50" charset="-128"/>
              <a:ea typeface="HGP創英角ﾎﾟｯﾌﾟ体" panose="040B0A00000000000000" pitchFamily="50" charset="-128"/>
            </a:endParaRPr>
          </a:p>
        </p:txBody>
      </p:sp>
      <p:sp>
        <p:nvSpPr>
          <p:cNvPr id="30" name="角丸四角形 29"/>
          <p:cNvSpPr/>
          <p:nvPr/>
        </p:nvSpPr>
        <p:spPr>
          <a:xfrm>
            <a:off x="4239731" y="238691"/>
            <a:ext cx="2903722" cy="73289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latin typeface="HGP創英角ｺﾞｼｯｸUB" panose="020B0900000000000000" pitchFamily="50" charset="-128"/>
                <a:ea typeface="HGP創英角ｺﾞｼｯｸUB" panose="020B0900000000000000" pitchFamily="50" charset="-128"/>
              </a:rPr>
              <a:t>市民ランナーである</a:t>
            </a:r>
            <a:endParaRPr kumimoji="1" lang="en-US" altLang="ja-JP" sz="1400" dirty="0" smtClean="0">
              <a:latin typeface="HGP創英角ｺﾞｼｯｸUB" panose="020B0900000000000000" pitchFamily="50" charset="-128"/>
              <a:ea typeface="HGP創英角ｺﾞｼｯｸUB" panose="020B0900000000000000" pitchFamily="50" charset="-128"/>
            </a:endParaRPr>
          </a:p>
          <a:p>
            <a:pPr algn="ctr"/>
            <a:r>
              <a:rPr lang="ja-JP" altLang="en-US" sz="1400" dirty="0" smtClean="0">
                <a:latin typeface="HGP創英角ｺﾞｼｯｸUB" panose="020B0900000000000000" pitchFamily="50" charset="-128"/>
                <a:ea typeface="HGP創英角ｺﾞｼｯｸUB" panose="020B0900000000000000" pitchFamily="50" charset="-128"/>
              </a:rPr>
              <a:t>サンクチュアリスタッフ</a:t>
            </a:r>
            <a:endParaRPr lang="en-US" altLang="ja-JP" sz="1400" dirty="0" smtClean="0">
              <a:latin typeface="HGP創英角ｺﾞｼｯｸUB" panose="020B0900000000000000" pitchFamily="50" charset="-128"/>
              <a:ea typeface="HGP創英角ｺﾞｼｯｸUB" panose="020B0900000000000000" pitchFamily="50" charset="-128"/>
            </a:endParaRPr>
          </a:p>
          <a:p>
            <a:pPr algn="ctr"/>
            <a:r>
              <a:rPr kumimoji="1" lang="ja-JP" altLang="en-US" sz="1400" dirty="0">
                <a:latin typeface="HGP創英角ｺﾞｼｯｸUB" panose="020B0900000000000000" pitchFamily="50" charset="-128"/>
                <a:ea typeface="HGP創英角ｺﾞｼｯｸUB" panose="020B0900000000000000" pitchFamily="50" charset="-128"/>
              </a:rPr>
              <a:t>斉藤由</a:t>
            </a:r>
            <a:r>
              <a:rPr kumimoji="1" lang="ja-JP" altLang="en-US" sz="1400" dirty="0" smtClean="0">
                <a:latin typeface="HGP創英角ｺﾞｼｯｸUB" panose="020B0900000000000000" pitchFamily="50" charset="-128"/>
                <a:ea typeface="HGP創英角ｺﾞｼｯｸUB" panose="020B0900000000000000" pitchFamily="50" charset="-128"/>
              </a:rPr>
              <a:t>衣が映画に出演！？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2" name="正方形/長方形 31"/>
          <p:cNvSpPr/>
          <p:nvPr/>
        </p:nvSpPr>
        <p:spPr>
          <a:xfrm>
            <a:off x="9119938" y="6572753"/>
            <a:ext cx="2265391" cy="41757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lang="en-US" altLang="ja-JP" sz="1100" dirty="0" smtClean="0">
              <a:latin typeface="HGP創英角ｺﾞｼｯｸUB" panose="020B0900000000000000" pitchFamily="50" charset="-128"/>
              <a:ea typeface="HGP創英角ｺﾞｼｯｸUB" panose="020B0900000000000000" pitchFamily="50" charset="-128"/>
            </a:endParaRPr>
          </a:p>
          <a:p>
            <a:endParaRPr lang="en-US" altLang="ja-JP" sz="1100" dirty="0" smtClean="0">
              <a:latin typeface="HGP創英角ｺﾞｼｯｸUB" panose="020B0900000000000000" pitchFamily="50" charset="-128"/>
              <a:ea typeface="HGP創英角ｺﾞｼｯｸUB" panose="020B0900000000000000" pitchFamily="50" charset="-128"/>
            </a:endParaRPr>
          </a:p>
          <a:p>
            <a:endParaRPr lang="en-US" altLang="ja-JP" sz="1100" dirty="0" smtClean="0">
              <a:latin typeface="HGP創英角ｺﾞｼｯｸUB" panose="020B0900000000000000" pitchFamily="50" charset="-128"/>
              <a:ea typeface="HGP創英角ｺﾞｼｯｸUB" panose="020B0900000000000000" pitchFamily="50" charset="-128"/>
            </a:endParaRPr>
          </a:p>
          <a:p>
            <a:endParaRPr lang="en-US" altLang="ja-JP" sz="1200" dirty="0" smtClean="0">
              <a:latin typeface="HGP創英角ｺﾞｼｯｸUB" panose="020B0900000000000000" pitchFamily="50" charset="-128"/>
              <a:ea typeface="HGP創英角ｺﾞｼｯｸUB" panose="020B0900000000000000" pitchFamily="50" charset="-128"/>
            </a:endParaRPr>
          </a:p>
          <a:p>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33" name="正方形/長方形 32"/>
          <p:cNvSpPr/>
          <p:nvPr/>
        </p:nvSpPr>
        <p:spPr>
          <a:xfrm>
            <a:off x="9126541" y="2664371"/>
            <a:ext cx="2197607" cy="2847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latin typeface="HGP創英角ｺﾞｼｯｸUB" panose="020B0900000000000000" pitchFamily="50" charset="-128"/>
              <a:ea typeface="HGP創英角ｺﾞｼｯｸUB" panose="020B0900000000000000" pitchFamily="50" charset="-128"/>
            </a:endParaRPr>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3000" y="7244836"/>
            <a:ext cx="639777" cy="639777"/>
          </a:xfrm>
          <a:prstGeom prst="ellipse">
            <a:avLst/>
          </a:prstGeom>
          <a:ln>
            <a:noFill/>
          </a:ln>
          <a:effectLst>
            <a:softEdge rad="112500"/>
          </a:effectLst>
        </p:spPr>
      </p:pic>
      <p:pic>
        <p:nvPicPr>
          <p:cNvPr id="20" name="図 19"/>
          <p:cNvPicPr>
            <a:picLocks noChangeAspect="1"/>
          </p:cNvPicPr>
          <p:nvPr/>
        </p:nvPicPr>
        <p:blipFill rotWithShape="1">
          <a:blip r:embed="rId4" cstate="print">
            <a:extLst>
              <a:ext uri="{28A0092B-C50C-407E-A947-70E740481C1C}">
                <a14:useLocalDpi xmlns:a14="http://schemas.microsoft.com/office/drawing/2010/main" val="0"/>
              </a:ext>
            </a:extLst>
          </a:blip>
          <a:srcRect l="22346" t="21093" r="12153" b="22381"/>
          <a:stretch/>
        </p:blipFill>
        <p:spPr>
          <a:xfrm rot="5400000">
            <a:off x="1672363" y="8676863"/>
            <a:ext cx="1271072" cy="616998"/>
          </a:xfrm>
          <a:prstGeom prst="rect">
            <a:avLst/>
          </a:prstGeom>
          <a:ln>
            <a:noFill/>
          </a:ln>
          <a:effectLst>
            <a:outerShdw blurRad="292100" dist="139700" dir="2700000" algn="tl" rotWithShape="0">
              <a:srgbClr val="333333">
                <a:alpha val="65000"/>
              </a:srgbClr>
            </a:outerShdw>
          </a:effectLst>
        </p:spPr>
      </p:pic>
      <p:pic>
        <p:nvPicPr>
          <p:cNvPr id="52" name="図 51"/>
          <p:cNvPicPr>
            <a:picLocks noChangeAspect="1"/>
          </p:cNvPicPr>
          <p:nvPr/>
        </p:nvPicPr>
        <p:blipFill rotWithShape="1">
          <a:blip r:embed="rId5" cstate="print">
            <a:extLst>
              <a:ext uri="{28A0092B-C50C-407E-A947-70E740481C1C}">
                <a14:useLocalDpi xmlns:a14="http://schemas.microsoft.com/office/drawing/2010/main" val="0"/>
              </a:ext>
            </a:extLst>
          </a:blip>
          <a:srcRect l="17650" t="2610" r="6993" b="-2610"/>
          <a:stretch/>
        </p:blipFill>
        <p:spPr>
          <a:xfrm rot="5400000">
            <a:off x="2500342" y="8673950"/>
            <a:ext cx="1890443" cy="1411113"/>
          </a:xfrm>
          <a:prstGeom prst="rect">
            <a:avLst/>
          </a:prstGeom>
          <a:ln>
            <a:noFill/>
          </a:ln>
          <a:effectLst>
            <a:softEdge rad="112500"/>
          </a:effectLst>
        </p:spPr>
      </p:pic>
      <p:sp>
        <p:nvSpPr>
          <p:cNvPr id="53" name="フローチャート : 複数書類 52"/>
          <p:cNvSpPr/>
          <p:nvPr/>
        </p:nvSpPr>
        <p:spPr>
          <a:xfrm>
            <a:off x="939133" y="300555"/>
            <a:ext cx="2376264" cy="684272"/>
          </a:xfrm>
          <a:prstGeom prst="flowChartMultidocument">
            <a:avLst/>
          </a:prstGeom>
          <a:blipFill>
            <a:blip r:embed="rId6"/>
            <a:tile tx="0" ty="0" sx="100000" sy="100000" flip="none" algn="tl"/>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2060"/>
                </a:solidFill>
                <a:latin typeface="HGP創英角ﾎﾟｯﾌﾟ体" panose="040B0A00000000000000" pitchFamily="50" charset="-128"/>
                <a:ea typeface="HGP創英角ﾎﾟｯﾌﾟ体" panose="040B0A00000000000000" pitchFamily="50" charset="-128"/>
              </a:rPr>
              <a:t>紹介</a:t>
            </a:r>
            <a:r>
              <a:rPr lang="ja-JP" altLang="en-US" sz="1400" dirty="0">
                <a:solidFill>
                  <a:srgbClr val="002060"/>
                </a:solidFill>
                <a:latin typeface="HGP創英角ﾎﾟｯﾌﾟ体" panose="040B0A00000000000000" pitchFamily="50" charset="-128"/>
                <a:ea typeface="HGP創英角ﾎﾟｯﾌﾟ体" panose="040B0A00000000000000" pitchFamily="50" charset="-128"/>
              </a:rPr>
              <a:t>して</a:t>
            </a:r>
            <a:r>
              <a:rPr lang="ja-JP" altLang="en-US" sz="1400" dirty="0" smtClean="0">
                <a:solidFill>
                  <a:srgbClr val="002060"/>
                </a:solidFill>
                <a:latin typeface="HGP創英角ﾎﾟｯﾌﾟ体" panose="040B0A00000000000000" pitchFamily="50" charset="-128"/>
                <a:ea typeface="HGP創英角ﾎﾟｯﾌﾟ体" panose="040B0A00000000000000" pitchFamily="50" charset="-128"/>
              </a:rPr>
              <a:t>ください！！</a:t>
            </a:r>
            <a:endParaRPr kumimoji="1" lang="ja-JP" altLang="en-US" sz="1400" dirty="0">
              <a:solidFill>
                <a:srgbClr val="002060"/>
              </a:solidFill>
              <a:latin typeface="HGP創英角ﾎﾟｯﾌﾟ体" panose="040B0A00000000000000" pitchFamily="50" charset="-128"/>
              <a:ea typeface="HGP創英角ﾎﾟｯﾌﾟ体" panose="040B0A00000000000000" pitchFamily="50" charset="-128"/>
            </a:endParaRPr>
          </a:p>
        </p:txBody>
      </p:sp>
      <p:sp>
        <p:nvSpPr>
          <p:cNvPr id="34" name="大波 33"/>
          <p:cNvSpPr/>
          <p:nvPr/>
        </p:nvSpPr>
        <p:spPr>
          <a:xfrm rot="21150734">
            <a:off x="311261" y="3922520"/>
            <a:ext cx="3193898" cy="846370"/>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smtClean="0">
                <a:latin typeface="HGP創英角ﾎﾟｯﾌﾟ体" panose="040B0A00000000000000" pitchFamily="50" charset="-128"/>
                <a:ea typeface="HGP創英角ﾎﾟｯﾌﾟ体" panose="040B0A00000000000000" pitchFamily="50" charset="-128"/>
              </a:rPr>
              <a:t>こんな可愛らしい車の助成をいただきました。</a:t>
            </a:r>
            <a:endParaRPr kumimoji="1" lang="ja-JP" altLang="en-US" sz="1200" dirty="0">
              <a:latin typeface="HGP創英角ﾎﾟｯﾌﾟ体" panose="040B0A00000000000000" pitchFamily="50" charset="-128"/>
              <a:ea typeface="HGP創英角ﾎﾟｯﾌﾟ体" panose="040B0A00000000000000" pitchFamily="50" charset="-128"/>
            </a:endParaRPr>
          </a:p>
        </p:txBody>
      </p:sp>
      <p:pic>
        <p:nvPicPr>
          <p:cNvPr id="35" name="図 34"/>
          <p:cNvPicPr>
            <a:picLocks noChangeAspect="1"/>
          </p:cNvPicPr>
          <p:nvPr/>
        </p:nvPicPr>
        <p:blipFill rotWithShape="1">
          <a:blip r:embed="rId7" cstate="print">
            <a:extLst>
              <a:ext uri="{28A0092B-C50C-407E-A947-70E740481C1C}">
                <a14:useLocalDpi xmlns:a14="http://schemas.microsoft.com/office/drawing/2010/main" val="0"/>
              </a:ext>
            </a:extLst>
          </a:blip>
          <a:srcRect l="2046" t="9884" r="16945"/>
          <a:stretch/>
        </p:blipFill>
        <p:spPr>
          <a:xfrm>
            <a:off x="666179" y="4852474"/>
            <a:ext cx="2543850" cy="1592406"/>
          </a:xfrm>
          <a:prstGeom prst="rect">
            <a:avLst/>
          </a:prstGeom>
        </p:spPr>
      </p:pic>
      <p:sp>
        <p:nvSpPr>
          <p:cNvPr id="39" name="正方形/長方形 38"/>
          <p:cNvSpPr/>
          <p:nvPr/>
        </p:nvSpPr>
        <p:spPr>
          <a:xfrm>
            <a:off x="397166" y="6615492"/>
            <a:ext cx="3091242" cy="1227397"/>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lang="ja-JP" altLang="en-US" sz="1050" b="1" dirty="0">
                <a:latin typeface="HGP創英角ﾎﾟｯﾌﾟ体" panose="040B0A00000000000000" pitchFamily="50" charset="-128"/>
                <a:ea typeface="HGP創英角ﾎﾟｯﾌﾟ体" panose="040B0A00000000000000" pitchFamily="50" charset="-128"/>
              </a:rPr>
              <a:t>生き生きデイサービスやギフトボックスを受託している</a:t>
            </a:r>
            <a:r>
              <a:rPr lang="ja-JP" altLang="en-US" sz="1050" dirty="0">
                <a:latin typeface="HGP創英角ﾎﾟｯﾌﾟ体" panose="040B0A00000000000000" pitchFamily="50" charset="-128"/>
                <a:ea typeface="HGP創英角ﾎﾟｯﾌﾟ体" panose="040B0A00000000000000" pitchFamily="50" charset="-128"/>
              </a:rPr>
              <a:t> </a:t>
            </a:r>
            <a:r>
              <a:rPr lang="ja-JP" altLang="en-US" sz="1050" b="1" dirty="0" smtClean="0">
                <a:latin typeface="HGP創英角ﾎﾟｯﾌﾟ体" panose="040B0A00000000000000" pitchFamily="50" charset="-128"/>
                <a:ea typeface="HGP創英角ﾎﾟｯﾌﾟ体" panose="040B0A00000000000000" pitchFamily="50" charset="-128"/>
              </a:rPr>
              <a:t>スポーツ</a:t>
            </a:r>
            <a:r>
              <a:rPr lang="ja-JP" altLang="en-US" sz="1050" b="1" dirty="0">
                <a:latin typeface="HGP創英角ﾎﾟｯﾌﾟ体" panose="040B0A00000000000000" pitchFamily="50" charset="-128"/>
                <a:ea typeface="HGP創英角ﾎﾟｯﾌﾟ体" panose="040B0A00000000000000" pitchFamily="50" charset="-128"/>
              </a:rPr>
              <a:t>・サンクチュアリ・川口ですが、</a:t>
            </a:r>
            <a:r>
              <a:rPr lang="ja-JP" altLang="en-US" sz="1050" dirty="0">
                <a:latin typeface="HGP創英角ﾎﾟｯﾌﾟ体" panose="040B0A00000000000000" pitchFamily="50" charset="-128"/>
                <a:ea typeface="HGP創英角ﾎﾟｯﾌﾟ体" panose="040B0A00000000000000" pitchFamily="50" charset="-128"/>
              </a:rPr>
              <a:t> </a:t>
            </a:r>
          </a:p>
          <a:p>
            <a:r>
              <a:rPr lang="ja-JP" altLang="en-US" sz="1050" b="1" dirty="0">
                <a:latin typeface="HGP創英角ﾎﾟｯﾌﾟ体" panose="040B0A00000000000000" pitchFamily="50" charset="-128"/>
                <a:ea typeface="HGP創英角ﾎﾟｯﾌﾟ体" panose="040B0A00000000000000" pitchFamily="50" charset="-128"/>
              </a:rPr>
              <a:t>この事業を支えていただくために、</a:t>
            </a:r>
            <a:r>
              <a:rPr lang="ja-JP" altLang="en-US" sz="1050" dirty="0">
                <a:latin typeface="HGP創英角ﾎﾟｯﾌﾟ体" panose="040B0A00000000000000" pitchFamily="50" charset="-128"/>
                <a:ea typeface="HGP創英角ﾎﾟｯﾌﾟ体" panose="040B0A00000000000000" pitchFamily="50" charset="-128"/>
              </a:rPr>
              <a:t> </a:t>
            </a:r>
          </a:p>
          <a:p>
            <a:r>
              <a:rPr lang="ja-JP" altLang="en-US" sz="1050" b="1" dirty="0">
                <a:latin typeface="HGP創英角ﾎﾟｯﾌﾟ体" panose="040B0A00000000000000" pitchFamily="50" charset="-128"/>
                <a:ea typeface="HGP創英角ﾎﾟｯﾌﾟ体" panose="040B0A00000000000000" pitchFamily="50" charset="-128"/>
              </a:rPr>
              <a:t>公益財団法人日本財団様より、こんな</a:t>
            </a:r>
            <a:r>
              <a:rPr lang="ja-JP" altLang="en-US" sz="1050" b="1" dirty="0" smtClean="0">
                <a:latin typeface="HGP創英角ﾎﾟｯﾌﾟ体" panose="040B0A00000000000000" pitchFamily="50" charset="-128"/>
                <a:ea typeface="HGP創英角ﾎﾟｯﾌﾟ体" panose="040B0A00000000000000" pitchFamily="50" charset="-128"/>
              </a:rPr>
              <a:t>可愛らしい</a:t>
            </a:r>
            <a:endParaRPr lang="en-US" altLang="ja-JP" sz="1050" b="1" dirty="0" smtClean="0">
              <a:latin typeface="HGP創英角ﾎﾟｯﾌﾟ体" panose="040B0A00000000000000" pitchFamily="50" charset="-128"/>
              <a:ea typeface="HGP創英角ﾎﾟｯﾌﾟ体" panose="040B0A00000000000000" pitchFamily="50" charset="-128"/>
            </a:endParaRPr>
          </a:p>
          <a:p>
            <a:r>
              <a:rPr lang="ja-JP" altLang="en-US" sz="1050" b="1" dirty="0" smtClean="0">
                <a:latin typeface="HGP創英角ﾎﾟｯﾌﾟ体" panose="040B0A00000000000000" pitchFamily="50" charset="-128"/>
                <a:ea typeface="HGP創英角ﾎﾟｯﾌﾟ体" panose="040B0A00000000000000" pitchFamily="50" charset="-128"/>
              </a:rPr>
              <a:t>車</a:t>
            </a:r>
            <a:r>
              <a:rPr lang="ja-JP" altLang="en-US" sz="1050" b="1" dirty="0">
                <a:latin typeface="HGP創英角ﾎﾟｯﾌﾟ体" panose="040B0A00000000000000" pitchFamily="50" charset="-128"/>
                <a:ea typeface="HGP創英角ﾎﾟｯﾌﾟ体" panose="040B0A00000000000000" pitchFamily="50" charset="-128"/>
              </a:rPr>
              <a:t>の助成をいただきました。</a:t>
            </a:r>
            <a:r>
              <a:rPr lang="ja-JP" altLang="en-US" sz="1050" dirty="0">
                <a:latin typeface="HGP創英角ﾎﾟｯﾌﾟ体" panose="040B0A00000000000000" pitchFamily="50" charset="-128"/>
                <a:ea typeface="HGP創英角ﾎﾟｯﾌﾟ体" panose="040B0A00000000000000" pitchFamily="50" charset="-128"/>
              </a:rPr>
              <a:t> </a:t>
            </a:r>
          </a:p>
          <a:p>
            <a:r>
              <a:rPr lang="en-US" altLang="ja-JP" sz="1050" b="1" dirty="0">
                <a:latin typeface="HGP創英角ﾎﾟｯﾌﾟ体" panose="040B0A00000000000000" pitchFamily="50" charset="-128"/>
                <a:ea typeface="HGP創英角ﾎﾟｯﾌﾟ体" panose="040B0A00000000000000" pitchFamily="50" charset="-128"/>
              </a:rPr>
              <a:t>30</a:t>
            </a:r>
            <a:r>
              <a:rPr lang="ja-JP" altLang="en-US" sz="1050" b="1" dirty="0">
                <a:latin typeface="HGP創英角ﾎﾟｯﾌﾟ体" panose="040B0A00000000000000" pitchFamily="50" charset="-128"/>
                <a:ea typeface="HGP創英角ﾎﾟｯﾌﾟ体" panose="040B0A00000000000000" pitchFamily="50" charset="-128"/>
              </a:rPr>
              <a:t>年度から活躍しています。</a:t>
            </a:r>
            <a:endParaRPr lang="ja-JP" altLang="en-US" sz="1050" dirty="0">
              <a:effectLst/>
              <a:latin typeface="HGP創英角ﾎﾟｯﾌﾟ体" panose="040B0A00000000000000" pitchFamily="50" charset="-128"/>
              <a:ea typeface="HGP創英角ﾎﾟｯﾌﾟ体" panose="040B0A00000000000000" pitchFamily="50" charset="-128"/>
            </a:endParaRPr>
          </a:p>
        </p:txBody>
      </p:sp>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3856" y="922820"/>
            <a:ext cx="750425" cy="1001870"/>
          </a:xfrm>
          <a:prstGeom prst="ellipse">
            <a:avLst/>
          </a:prstGeom>
          <a:ln>
            <a:noFill/>
          </a:ln>
          <a:effectLst>
            <a:softEdge rad="112500"/>
          </a:effectLst>
        </p:spPr>
      </p:pic>
      <p:sp>
        <p:nvSpPr>
          <p:cNvPr id="4" name="フローチャート : 代替処理 3"/>
          <p:cNvSpPr/>
          <p:nvPr/>
        </p:nvSpPr>
        <p:spPr>
          <a:xfrm>
            <a:off x="4044925" y="3070617"/>
            <a:ext cx="3264754" cy="1875477"/>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tLang="ja-JP" sz="1200" dirty="0" smtClean="0">
              <a:latin typeface="HGP創英角ｺﾞｼｯｸUB" panose="020B0900000000000000" pitchFamily="50" charset="-128"/>
              <a:ea typeface="HGP創英角ｺﾞｼｯｸUB" panose="020B0900000000000000" pitchFamily="50" charset="-128"/>
            </a:endParaRPr>
          </a:p>
          <a:p>
            <a:pPr algn="ctr"/>
            <a:endParaRPr lang="en-US" altLang="ja-JP" sz="1200" dirty="0" smtClean="0">
              <a:latin typeface="HGP創英角ｺﾞｼｯｸUB" panose="020B0900000000000000" pitchFamily="50" charset="-128"/>
              <a:ea typeface="HGP創英角ｺﾞｼｯｸUB" panose="020B0900000000000000" pitchFamily="50" charset="-128"/>
            </a:endParaRPr>
          </a:p>
          <a:p>
            <a:pPr algn="ctr"/>
            <a:r>
              <a:rPr lang="ja-JP" altLang="en-US" sz="1200" dirty="0" smtClean="0">
                <a:latin typeface="HGP創英角ｺﾞｼｯｸUB" panose="020B0900000000000000" pitchFamily="50" charset="-128"/>
                <a:ea typeface="HGP創英角ｺﾞｼｯｸUB" panose="020B0900000000000000" pitchFamily="50" charset="-128"/>
              </a:rPr>
              <a:t>６月</a:t>
            </a:r>
            <a:r>
              <a:rPr lang="en-US" altLang="ja-JP" sz="1200" dirty="0" smtClean="0">
                <a:latin typeface="HGP創英角ｺﾞｼｯｸUB" panose="020B0900000000000000" pitchFamily="50" charset="-128"/>
                <a:ea typeface="HGP創英角ｺﾞｼｯｸUB" panose="020B0900000000000000" pitchFamily="50" charset="-128"/>
              </a:rPr>
              <a:t>2</a:t>
            </a:r>
            <a:r>
              <a:rPr lang="ja-JP" altLang="en-US" sz="1200" dirty="0" smtClean="0">
                <a:latin typeface="HGP創英角ｺﾞｼｯｸUB" panose="020B0900000000000000" pitchFamily="50" charset="-128"/>
                <a:ea typeface="HGP創英角ｺﾞｼｯｸUB" panose="020B0900000000000000" pitchFamily="50" charset="-128"/>
              </a:rPr>
              <a:t>０日</a:t>
            </a:r>
            <a:endParaRPr lang="en-US" altLang="ja-JP" sz="1200" dirty="0">
              <a:latin typeface="HGP創英角ｺﾞｼｯｸUB" panose="020B0900000000000000" pitchFamily="50" charset="-128"/>
              <a:ea typeface="HGP創英角ｺﾞｼｯｸUB" panose="020B0900000000000000" pitchFamily="50" charset="-128"/>
            </a:endParaRPr>
          </a:p>
          <a:p>
            <a:pPr algn="ctr"/>
            <a:r>
              <a:rPr lang="en-US" altLang="ja-JP" sz="1200" dirty="0">
                <a:latin typeface="HGP創英角ｺﾞｼｯｸUB" panose="020B0900000000000000" pitchFamily="50" charset="-128"/>
                <a:ea typeface="HGP創英角ｺﾞｼｯｸUB" panose="020B0900000000000000" pitchFamily="50" charset="-128"/>
              </a:rPr>
              <a:t>NPO</a:t>
            </a:r>
            <a:r>
              <a:rPr lang="ja-JP" altLang="en-US" sz="1200" dirty="0">
                <a:latin typeface="HGP創英角ｺﾞｼｯｸUB" panose="020B0900000000000000" pitchFamily="50" charset="-128"/>
                <a:ea typeface="HGP創英角ｺﾞｼｯｸUB" panose="020B0900000000000000" pitchFamily="50" charset="-128"/>
              </a:rPr>
              <a:t>法人スポーツ・サンクチュアリ・川口</a:t>
            </a:r>
            <a:endParaRPr lang="en-US" altLang="ja-JP" sz="1200" dirty="0">
              <a:latin typeface="HGP創英角ｺﾞｼｯｸUB" panose="020B0900000000000000" pitchFamily="50" charset="-128"/>
              <a:ea typeface="HGP創英角ｺﾞｼｯｸUB" panose="020B0900000000000000" pitchFamily="50" charset="-128"/>
            </a:endParaRPr>
          </a:p>
          <a:p>
            <a:pPr algn="ctr"/>
            <a:r>
              <a:rPr lang="ja-JP" altLang="en-US" sz="1200" dirty="0">
                <a:latin typeface="HGP創英角ｺﾞｼｯｸUB" panose="020B0900000000000000" pitchFamily="50" charset="-128"/>
                <a:ea typeface="HGP創英角ｺﾞｼｯｸUB" panose="020B0900000000000000" pitchFamily="50" charset="-128"/>
              </a:rPr>
              <a:t>第１２期定期総会が行われました。</a:t>
            </a:r>
            <a:endParaRPr lang="en-US" altLang="ja-JP" sz="1200" dirty="0">
              <a:latin typeface="HGP創英角ｺﾞｼｯｸUB" panose="020B0900000000000000" pitchFamily="50" charset="-128"/>
              <a:ea typeface="HGP創英角ｺﾞｼｯｸUB" panose="020B0900000000000000" pitchFamily="50" charset="-128"/>
            </a:endParaRPr>
          </a:p>
          <a:p>
            <a:pPr algn="ctr"/>
            <a:r>
              <a:rPr lang="ja-JP" altLang="en-US" sz="1200" dirty="0">
                <a:latin typeface="HGP創英角ｺﾞｼｯｸUB" panose="020B0900000000000000" pitchFamily="50" charset="-128"/>
                <a:ea typeface="HGP創英角ｺﾞｼｯｸUB" panose="020B0900000000000000" pitchFamily="50" charset="-128"/>
              </a:rPr>
              <a:t>会員の皆様、ご協力</a:t>
            </a:r>
            <a:endParaRPr lang="en-US" altLang="ja-JP" sz="1200" dirty="0">
              <a:latin typeface="HGP創英角ｺﾞｼｯｸUB" panose="020B0900000000000000" pitchFamily="50" charset="-128"/>
              <a:ea typeface="HGP創英角ｺﾞｼｯｸUB" panose="020B0900000000000000" pitchFamily="50" charset="-128"/>
            </a:endParaRPr>
          </a:p>
          <a:p>
            <a:pPr algn="ctr"/>
            <a:r>
              <a:rPr lang="ja-JP" altLang="en-US" sz="1200" dirty="0">
                <a:latin typeface="HGP創英角ｺﾞｼｯｸUB" panose="020B0900000000000000" pitchFamily="50" charset="-128"/>
                <a:ea typeface="HGP創英角ｺﾞｼｯｸUB" panose="020B0900000000000000" pitchFamily="50" charset="-128"/>
              </a:rPr>
              <a:t>ありがとうございました。</a:t>
            </a:r>
            <a:endParaRPr lang="en-US" altLang="ja-JP" sz="1200" dirty="0">
              <a:latin typeface="HGP創英角ｺﾞｼｯｸUB" panose="020B0900000000000000" pitchFamily="50" charset="-128"/>
              <a:ea typeface="HGP創英角ｺﾞｼｯｸUB" panose="020B0900000000000000" pitchFamily="50" charset="-128"/>
            </a:endParaRPr>
          </a:p>
          <a:p>
            <a:pPr algn="ctr"/>
            <a:r>
              <a:rPr lang="ja-JP" altLang="en-US" sz="1200" dirty="0">
                <a:latin typeface="HGP創英角ｺﾞｼｯｸUB" panose="020B0900000000000000" pitchFamily="50" charset="-128"/>
                <a:ea typeface="HGP創英角ｺﾞｼｯｸUB" panose="020B0900000000000000" pitchFamily="50" charset="-128"/>
              </a:rPr>
              <a:t>３０</a:t>
            </a:r>
            <a:r>
              <a:rPr lang="ja-JP" altLang="en-US" sz="1200" dirty="0" smtClean="0">
                <a:latin typeface="HGP創英角ｺﾞｼｯｸUB" panose="020B0900000000000000" pitchFamily="50" charset="-128"/>
                <a:ea typeface="HGP創英角ｺﾞｼｯｸUB" panose="020B0900000000000000" pitchFamily="50" charset="-128"/>
              </a:rPr>
              <a:t>年度</a:t>
            </a:r>
            <a:r>
              <a:rPr lang="ja-JP" altLang="en-US" sz="1200" dirty="0">
                <a:latin typeface="HGP創英角ｺﾞｼｯｸUB" panose="020B0900000000000000" pitchFamily="50" charset="-128"/>
                <a:ea typeface="HGP創英角ｺﾞｼｯｸUB" panose="020B0900000000000000" pitchFamily="50" charset="-128"/>
              </a:rPr>
              <a:t>もよりよいクラブにするために</a:t>
            </a:r>
            <a:endParaRPr lang="en-US" altLang="ja-JP" sz="1200" dirty="0">
              <a:latin typeface="HGP創英角ｺﾞｼｯｸUB" panose="020B0900000000000000" pitchFamily="50" charset="-128"/>
              <a:ea typeface="HGP創英角ｺﾞｼｯｸUB" panose="020B0900000000000000" pitchFamily="50" charset="-128"/>
            </a:endParaRPr>
          </a:p>
          <a:p>
            <a:pPr algn="ctr"/>
            <a:r>
              <a:rPr lang="ja-JP" altLang="en-US" sz="1200" dirty="0">
                <a:latin typeface="HGP創英角ｺﾞｼｯｸUB" panose="020B0900000000000000" pitchFamily="50" charset="-128"/>
                <a:ea typeface="HGP創英角ｺﾞｼｯｸUB" panose="020B0900000000000000" pitchFamily="50" charset="-128"/>
              </a:rPr>
              <a:t>一緒に頑張っていきましょう。</a:t>
            </a:r>
            <a:endParaRPr lang="en-US" altLang="ja-JP" sz="1200" dirty="0">
              <a:latin typeface="HGP創英角ｺﾞｼｯｸUB" panose="020B0900000000000000" pitchFamily="50" charset="-128"/>
              <a:ea typeface="HGP創英角ｺﾞｼｯｸUB" panose="020B0900000000000000" pitchFamily="50" charset="-128"/>
            </a:endParaRPr>
          </a:p>
          <a:p>
            <a:pPr algn="ctr"/>
            <a:r>
              <a:rPr lang="ja-JP" altLang="en-US" sz="1200" dirty="0">
                <a:latin typeface="HGP創英角ｺﾞｼｯｸUB" panose="020B0900000000000000" pitchFamily="50" charset="-128"/>
                <a:ea typeface="HGP創英角ｺﾞｼｯｸUB" panose="020B0900000000000000" pitchFamily="50" charset="-128"/>
              </a:rPr>
              <a:t>宜しくおねがいいたします。</a:t>
            </a:r>
            <a:endParaRPr lang="en-US" altLang="ja-JP" sz="1200" dirty="0">
              <a:latin typeface="HGP創英角ｺﾞｼｯｸUB" panose="020B0900000000000000" pitchFamily="50" charset="-128"/>
              <a:ea typeface="HGP創英角ｺﾞｼｯｸUB" panose="020B0900000000000000" pitchFamily="50" charset="-128"/>
            </a:endParaRPr>
          </a:p>
          <a:p>
            <a:pPr algn="ctr"/>
            <a:endParaRPr lang="en-US" altLang="ja-JP" sz="3200" dirty="0">
              <a:latin typeface="HGP創英角ｺﾞｼｯｸUB" panose="020B0900000000000000" pitchFamily="50" charset="-128"/>
              <a:ea typeface="HGP創英角ｺﾞｼｯｸUB" panose="020B0900000000000000" pitchFamily="50" charset="-128"/>
            </a:endParaRPr>
          </a:p>
        </p:txBody>
      </p:sp>
      <p:cxnSp>
        <p:nvCxnSpPr>
          <p:cNvPr id="18" name="直線コネクタ 17"/>
          <p:cNvCxnSpPr/>
          <p:nvPr/>
        </p:nvCxnSpPr>
        <p:spPr>
          <a:xfrm flipH="1">
            <a:off x="0" y="25976"/>
            <a:ext cx="1332359" cy="1181685"/>
          </a:xfrm>
          <a:prstGeom prst="line">
            <a:avLst/>
          </a:prstGeom>
          <a:ln>
            <a:prstDash val="sysDot"/>
          </a:ln>
        </p:spPr>
        <p:style>
          <a:lnRef idx="3">
            <a:schemeClr val="dk1"/>
          </a:lnRef>
          <a:fillRef idx="0">
            <a:schemeClr val="dk1"/>
          </a:fillRef>
          <a:effectRef idx="2">
            <a:schemeClr val="dk1"/>
          </a:effectRef>
          <a:fontRef idx="minor">
            <a:schemeClr val="tx1"/>
          </a:fontRef>
        </p:style>
      </p:cxnSp>
      <p:sp>
        <p:nvSpPr>
          <p:cNvPr id="41" name="正方形/長方形 40"/>
          <p:cNvSpPr/>
          <p:nvPr/>
        </p:nvSpPr>
        <p:spPr>
          <a:xfrm rot="19104029">
            <a:off x="158017" y="211881"/>
            <a:ext cx="671429" cy="41673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0066"/>
                </a:solidFill>
                <a:latin typeface="HGP創英角ﾎﾟｯﾌﾟ体" panose="040B0A00000000000000" pitchFamily="50" charset="-128"/>
                <a:ea typeface="HGP創英角ﾎﾟｯﾌﾟ体" panose="040B0A00000000000000" pitchFamily="50" charset="-128"/>
              </a:rPr>
              <a:t>うれしい</a:t>
            </a:r>
            <a:endParaRPr kumimoji="1" lang="en-US" altLang="ja-JP" sz="1050" dirty="0" smtClean="0">
              <a:solidFill>
                <a:srgbClr val="FF0066"/>
              </a:solidFill>
              <a:latin typeface="HGP創英角ﾎﾟｯﾌﾟ体" panose="040B0A00000000000000" pitchFamily="50" charset="-128"/>
              <a:ea typeface="HGP創英角ﾎﾟｯﾌﾟ体" panose="040B0A00000000000000" pitchFamily="50" charset="-128"/>
            </a:endParaRPr>
          </a:p>
          <a:p>
            <a:pPr algn="ctr"/>
            <a:r>
              <a:rPr lang="ja-JP" altLang="en-US" sz="1050" dirty="0">
                <a:solidFill>
                  <a:srgbClr val="FF0066"/>
                </a:solidFill>
                <a:latin typeface="HGP創英角ﾎﾟｯﾌﾟ体" panose="040B0A00000000000000" pitchFamily="50" charset="-128"/>
                <a:ea typeface="HGP創英角ﾎﾟｯﾌﾟ体" panose="040B0A00000000000000" pitchFamily="50" charset="-128"/>
              </a:rPr>
              <a:t>チケット</a:t>
            </a:r>
            <a:endParaRPr kumimoji="1" lang="ja-JP" altLang="en-US" sz="1050" dirty="0">
              <a:solidFill>
                <a:srgbClr val="FF0066"/>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6627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2545</TotalTime>
  <Words>772</Words>
  <Application>Microsoft Office PowerPoint</Application>
  <PresentationFormat>ユーザー設定</PresentationFormat>
  <Paragraphs>198</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214</cp:revision>
  <cp:lastPrinted>2018-06-19T08:41:40Z</cp:lastPrinted>
  <dcterms:created xsi:type="dcterms:W3CDTF">2016-12-19T06:44:05Z</dcterms:created>
  <dcterms:modified xsi:type="dcterms:W3CDTF">2018-06-21T03:13:20Z</dcterms:modified>
</cp:coreProperties>
</file>