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7561263" cy="10801350"/>
  <p:notesSz cx="6858000" cy="994568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D16FEE84-EAAF-433E-B100-11F6E27EDCCD}">
          <p14:sldIdLst>
            <p14:sldId id="257"/>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806" y="174"/>
      </p:cViewPr>
      <p:guideLst>
        <p:guide orient="horz" pos="3402"/>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71800" cy="496888"/>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5" y="2"/>
            <a:ext cx="2971800" cy="496888"/>
          </a:xfrm>
          <a:prstGeom prst="rect">
            <a:avLst/>
          </a:prstGeom>
        </p:spPr>
        <p:txBody>
          <a:bodyPr vert="horz" lIns="91422" tIns="45711" rIns="91422" bIns="45711" rtlCol="0"/>
          <a:lstStyle>
            <a:lvl1pPr algn="r">
              <a:defRPr sz="1200"/>
            </a:lvl1pPr>
          </a:lstStyle>
          <a:p>
            <a:fld id="{0F055A9D-A6DE-49AD-B07D-3FC4FC8A4588}" type="datetimeFigureOut">
              <a:rPr kumimoji="1" lang="ja-JP" altLang="en-US" smtClean="0"/>
              <a:t>2017/9/29</a:t>
            </a:fld>
            <a:endParaRPr kumimoji="1" lang="ja-JP" altLang="en-US"/>
          </a:p>
        </p:txBody>
      </p:sp>
      <p:sp>
        <p:nvSpPr>
          <p:cNvPr id="4" name="スライド イメージ プレースホルダー 3"/>
          <p:cNvSpPr>
            <a:spLocks noGrp="1" noRot="1" noChangeAspect="1"/>
          </p:cNvSpPr>
          <p:nvPr>
            <p:ph type="sldImg" idx="2"/>
          </p:nvPr>
        </p:nvSpPr>
        <p:spPr>
          <a:xfrm>
            <a:off x="2124075" y="746125"/>
            <a:ext cx="2609850" cy="3729038"/>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5800" y="4724402"/>
            <a:ext cx="5486400" cy="4475163"/>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7215"/>
            <a:ext cx="2971800" cy="496887"/>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5" y="9447215"/>
            <a:ext cx="2971800" cy="496887"/>
          </a:xfrm>
          <a:prstGeom prst="rect">
            <a:avLst/>
          </a:prstGeom>
        </p:spPr>
        <p:txBody>
          <a:bodyPr vert="horz" lIns="91422" tIns="45711" rIns="91422" bIns="45711" rtlCol="0" anchor="b"/>
          <a:lstStyle>
            <a:lvl1pPr algn="r">
              <a:defRPr sz="1200"/>
            </a:lvl1pPr>
          </a:lstStyle>
          <a:p>
            <a:fld id="{E31DFEB4-4E91-463B-B182-B7FB56CC07A1}" type="slidenum">
              <a:rPr kumimoji="1" lang="ja-JP" altLang="en-US" smtClean="0"/>
              <a:t>‹#›</a:t>
            </a:fld>
            <a:endParaRPr kumimoji="1" lang="ja-JP" altLang="en-US"/>
          </a:p>
        </p:txBody>
      </p:sp>
    </p:spTree>
    <p:extLst>
      <p:ext uri="{BB962C8B-B14F-4D97-AF65-F5344CB8AC3E}">
        <p14:creationId xmlns:p14="http://schemas.microsoft.com/office/powerpoint/2010/main" val="1545063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1DFEB4-4E91-463B-B182-B7FB56CC07A1}" type="slidenum">
              <a:rPr kumimoji="1" lang="ja-JP" altLang="en-US" smtClean="0"/>
              <a:t>2</a:t>
            </a:fld>
            <a:endParaRPr kumimoji="1" lang="ja-JP" altLang="en-US"/>
          </a:p>
        </p:txBody>
      </p:sp>
    </p:spTree>
    <p:extLst>
      <p:ext uri="{BB962C8B-B14F-4D97-AF65-F5344CB8AC3E}">
        <p14:creationId xmlns:p14="http://schemas.microsoft.com/office/powerpoint/2010/main" val="288431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55422"/>
            <a:ext cx="6427074" cy="231528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120765"/>
            <a:ext cx="5292884" cy="2760345"/>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01920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6663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32557"/>
            <a:ext cx="1701284" cy="921615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8064" y="432557"/>
            <a:ext cx="4977831" cy="921615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5247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195790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940868"/>
            <a:ext cx="6427074" cy="2145268"/>
          </a:xfrm>
        </p:spPr>
        <p:txBody>
          <a:bodyPr anchor="t"/>
          <a:lstStyle>
            <a:lvl1pPr algn="l">
              <a:defRPr sz="4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8" y="4578075"/>
            <a:ext cx="6427074" cy="2362794"/>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214462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8063" y="2520318"/>
            <a:ext cx="3339558" cy="712839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843642" y="2520318"/>
            <a:ext cx="3339558" cy="712839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57729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5" y="2417803"/>
            <a:ext cx="3340871" cy="100762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5" y="3425428"/>
            <a:ext cx="3340871" cy="62232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8" y="2417803"/>
            <a:ext cx="3342183" cy="100762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8" y="3425428"/>
            <a:ext cx="3342183" cy="62232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92683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253855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4541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30054"/>
            <a:ext cx="2487604" cy="1830229"/>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5" y="430056"/>
            <a:ext cx="4226957" cy="921865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4" y="2260283"/>
            <a:ext cx="2487604" cy="7388425"/>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36090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560946"/>
            <a:ext cx="4536758" cy="892613"/>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65121"/>
            <a:ext cx="4536758" cy="648081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453559"/>
            <a:ext cx="4536758" cy="1267657"/>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AAB9A1B-B1A4-4D8B-8141-52EF4119298C}" type="datetimeFigureOut">
              <a:rPr kumimoji="1" lang="ja-JP" altLang="en-US" smtClean="0"/>
              <a:t>2017/9/29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136185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32555"/>
            <a:ext cx="6805137" cy="1800225"/>
          </a:xfrm>
          <a:prstGeom prst="rect">
            <a:avLst/>
          </a:prstGeom>
        </p:spPr>
        <p:txBody>
          <a:bodyPr vert="horz" lIns="104306" tIns="52153" rIns="104306" bIns="5215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520318"/>
            <a:ext cx="6805137" cy="7128391"/>
          </a:xfrm>
          <a:prstGeom prst="rect">
            <a:avLst/>
          </a:prstGeom>
        </p:spPr>
        <p:txBody>
          <a:bodyPr vert="horz" lIns="104306" tIns="52153" rIns="104306" bIns="5215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4" y="10011253"/>
            <a:ext cx="1764295" cy="575071"/>
          </a:xfrm>
          <a:prstGeom prst="rect">
            <a:avLst/>
          </a:prstGeom>
        </p:spPr>
        <p:txBody>
          <a:bodyPr vert="horz" lIns="104306" tIns="52153" rIns="104306" bIns="52153" rtlCol="0" anchor="ctr"/>
          <a:lstStyle>
            <a:lvl1pPr algn="l">
              <a:defRPr sz="1400">
                <a:solidFill>
                  <a:schemeClr val="tx1">
                    <a:tint val="75000"/>
                  </a:schemeClr>
                </a:solidFill>
              </a:defRPr>
            </a:lvl1pPr>
          </a:lstStyle>
          <a:p>
            <a:fld id="{5AAB9A1B-B1A4-4D8B-8141-52EF4119298C}" type="datetimeFigureOut">
              <a:rPr kumimoji="1" lang="ja-JP" altLang="en-US" smtClean="0"/>
              <a:t>2017/9/29</a:t>
            </a:fld>
            <a:endParaRPr kumimoji="1" lang="ja-JP" altLang="en-US"/>
          </a:p>
        </p:txBody>
      </p:sp>
      <p:sp>
        <p:nvSpPr>
          <p:cNvPr id="5" name="フッター プレースホルダー 4"/>
          <p:cNvSpPr>
            <a:spLocks noGrp="1"/>
          </p:cNvSpPr>
          <p:nvPr>
            <p:ph type="ftr" sz="quarter" idx="3"/>
          </p:nvPr>
        </p:nvSpPr>
        <p:spPr>
          <a:xfrm>
            <a:off x="2583432" y="10011253"/>
            <a:ext cx="2394400" cy="575071"/>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6" y="10011253"/>
            <a:ext cx="1764295" cy="575071"/>
          </a:xfrm>
          <a:prstGeom prst="rect">
            <a:avLst/>
          </a:prstGeom>
        </p:spPr>
        <p:txBody>
          <a:bodyPr vert="horz" lIns="104306" tIns="52153" rIns="104306" bIns="52153" rtlCol="0" anchor="ctr"/>
          <a:lstStyle>
            <a:lvl1pPr algn="r">
              <a:defRPr sz="1400">
                <a:solidFill>
                  <a:schemeClr val="tx1">
                    <a:tint val="75000"/>
                  </a:schemeClr>
                </a:solidFill>
              </a:defRPr>
            </a:lvl1p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10366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gif"/><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1.jpeg"/><Relationship Id="rId16"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1.xml"/><Relationship Id="rId16"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8128" y="8057717"/>
            <a:ext cx="7117877" cy="2540604"/>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kumimoji="1" lang="ja-JP" altLang="en-US" sz="1050" dirty="0" smtClean="0">
                <a:latin typeface="HGP創英角ｺﾞｼｯｸUB" panose="020B0900000000000000" pitchFamily="50" charset="-128"/>
                <a:ea typeface="HGP創英角ｺﾞｼｯｸUB" panose="020B0900000000000000" pitchFamily="50" charset="-128"/>
              </a:rPr>
              <a:t>インストラクター紹介第２弾</a:t>
            </a:r>
            <a:r>
              <a:rPr kumimoji="1" lang="ja-JP" altLang="en-US" sz="1600" dirty="0" smtClean="0">
                <a:latin typeface="HGP創英角ｺﾞｼｯｸUB" panose="020B0900000000000000" pitchFamily="50" charset="-128"/>
                <a:ea typeface="HGP創英角ｺﾞｼｯｸUB" panose="020B0900000000000000" pitchFamily="50" charset="-128"/>
              </a:rPr>
              <a:t>土屋一美</a:t>
            </a:r>
            <a:r>
              <a:rPr kumimoji="1" lang="ja-JP" altLang="en-US" sz="1050" dirty="0" smtClean="0">
                <a:latin typeface="HGP創英角ｺﾞｼｯｸUB" panose="020B0900000000000000" pitchFamily="50" charset="-128"/>
                <a:ea typeface="HGP創英角ｺﾞｼｯｸUB" panose="020B0900000000000000" pitchFamily="50" charset="-128"/>
              </a:rPr>
              <a:t>先生♡</a:t>
            </a:r>
            <a:endParaRPr kumimoji="1" lang="en-US" altLang="ja-JP" sz="1050" dirty="0" smtClean="0">
              <a:latin typeface="HGP創英角ｺﾞｼｯｸUB" panose="020B0900000000000000" pitchFamily="50" charset="-128"/>
              <a:ea typeface="HGP創英角ｺﾞｼｯｸUB" panose="020B0900000000000000" pitchFamily="50" charset="-128"/>
            </a:endParaRPr>
          </a:p>
          <a:p>
            <a:pPr algn="ctr"/>
            <a:r>
              <a:rPr lang="en-US" altLang="ja-JP" sz="1050" dirty="0" smtClean="0">
                <a:latin typeface="HGP創英角ｺﾞｼｯｸUB" panose="020B0900000000000000" pitchFamily="50" charset="-128"/>
                <a:ea typeface="HGP創英角ｺﾞｼｯｸUB" panose="020B0900000000000000" pitchFamily="50" charset="-128"/>
              </a:rPr>
              <a:t>AL</a:t>
            </a:r>
            <a:r>
              <a:rPr lang="ja-JP" altLang="en-US" sz="1050" dirty="0" smtClean="0">
                <a:latin typeface="HGP創英角ｺﾞｼｯｸUB" panose="020B0900000000000000" pitchFamily="50" charset="-128"/>
                <a:ea typeface="HGP創英角ｺﾞｼｯｸUB" panose="020B0900000000000000" pitchFamily="50" charset="-128"/>
              </a:rPr>
              <a:t>認証プログラムアクティブフィット</a:t>
            </a:r>
            <a:r>
              <a:rPr lang="en-US" altLang="ja-JP" sz="1050" dirty="0" smtClean="0">
                <a:latin typeface="HGP創英角ｺﾞｼｯｸUB" panose="020B0900000000000000" pitchFamily="50" charset="-128"/>
                <a:ea typeface="HGP創英角ｺﾞｼｯｸUB" panose="020B0900000000000000" pitchFamily="50" charset="-128"/>
              </a:rPr>
              <a:t>club</a:t>
            </a:r>
            <a:r>
              <a:rPr lang="ja-JP" altLang="en-US" sz="1050" dirty="0" smtClean="0">
                <a:latin typeface="HGP創英角ｺﾞｼｯｸUB" panose="020B0900000000000000" pitchFamily="50" charset="-128"/>
                <a:ea typeface="HGP創英角ｺﾞｼｯｸUB" panose="020B0900000000000000" pitchFamily="50" charset="-128"/>
              </a:rPr>
              <a:t>・ヨガオリーブ担当</a:t>
            </a:r>
            <a:endParaRPr kumimoji="1" lang="ja-JP" altLang="en-US" sz="1050" dirty="0">
              <a:latin typeface="HGP創英角ｺﾞｼｯｸUB" panose="020B0900000000000000" pitchFamily="50" charset="-128"/>
              <a:ea typeface="HGP創英角ｺﾞｼｯｸUB" panose="020B0900000000000000" pitchFamily="50" charset="-128"/>
            </a:endParaRPr>
          </a:p>
        </p:txBody>
      </p:sp>
      <p:sp>
        <p:nvSpPr>
          <p:cNvPr id="25" name="角丸四角形 24"/>
          <p:cNvSpPr/>
          <p:nvPr/>
        </p:nvSpPr>
        <p:spPr>
          <a:xfrm>
            <a:off x="4080377" y="57605"/>
            <a:ext cx="3480886" cy="453502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endParaRPr kumimoji="1" lang="ja-JP" altLang="en-US" sz="1100" dirty="0">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4428701" y="91025"/>
            <a:ext cx="2952329" cy="58857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 name="正方形/長方形 1"/>
          <p:cNvSpPr/>
          <p:nvPr/>
        </p:nvSpPr>
        <p:spPr>
          <a:xfrm>
            <a:off x="1" y="57605"/>
            <a:ext cx="4028467" cy="76371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円/楕円 9"/>
          <p:cNvSpPr/>
          <p:nvPr/>
        </p:nvSpPr>
        <p:spPr>
          <a:xfrm>
            <a:off x="169009" y="231281"/>
            <a:ext cx="3803294" cy="79253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latin typeface="HGP創英角ｺﾞｼｯｸUB" panose="020B0900000000000000" pitchFamily="50" charset="-128"/>
                <a:ea typeface="HGP創英角ｺﾞｼｯｸUB" panose="020B0900000000000000" pitchFamily="50" charset="-128"/>
              </a:rPr>
              <a:t>今年度も川口市</a:t>
            </a:r>
            <a:endParaRPr lang="en-US" altLang="ja-JP" sz="16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600" dirty="0">
                <a:latin typeface="HGP創英角ｺﾞｼｯｸUB" panose="020B0900000000000000" pitchFamily="50" charset="-128"/>
                <a:ea typeface="HGP創英角ｺﾞｼｯｸUB" panose="020B0900000000000000" pitchFamily="50" charset="-128"/>
              </a:rPr>
              <a:t>介護</a:t>
            </a:r>
            <a:r>
              <a:rPr kumimoji="1" lang="ja-JP" altLang="en-US" sz="1600" dirty="0" smtClean="0">
                <a:latin typeface="HGP創英角ｺﾞｼｯｸUB" panose="020B0900000000000000" pitchFamily="50" charset="-128"/>
                <a:ea typeface="HGP創英角ｺﾞｼｯｸUB" panose="020B0900000000000000" pitchFamily="50" charset="-128"/>
              </a:rPr>
              <a:t>予防</a:t>
            </a:r>
            <a:r>
              <a:rPr kumimoji="1" lang="ja-JP" altLang="en-US" sz="1600" dirty="0" smtClean="0">
                <a:solidFill>
                  <a:srgbClr val="00B0F0"/>
                </a:solidFill>
                <a:latin typeface="HGP創英角ｺﾞｼｯｸUB" panose="020B0900000000000000" pitchFamily="50" charset="-128"/>
                <a:ea typeface="HGP創英角ｺﾞｼｯｸUB" panose="020B0900000000000000" pitchFamily="50" charset="-128"/>
              </a:rPr>
              <a:t>ギ</a:t>
            </a:r>
            <a:r>
              <a:rPr kumimoji="1" lang="ja-JP" altLang="en-US" sz="1600" dirty="0" smtClean="0">
                <a:solidFill>
                  <a:srgbClr val="00B050"/>
                </a:solidFill>
                <a:latin typeface="HGP創英角ｺﾞｼｯｸUB" panose="020B0900000000000000" pitchFamily="50" charset="-128"/>
                <a:ea typeface="HGP創英角ｺﾞｼｯｸUB" panose="020B0900000000000000" pitchFamily="50" charset="-128"/>
              </a:rPr>
              <a:t>フ</a:t>
            </a:r>
            <a:r>
              <a:rPr kumimoji="1" lang="ja-JP" altLang="en-US" sz="1600" dirty="0" smtClean="0">
                <a:solidFill>
                  <a:schemeClr val="accent4">
                    <a:lumMod val="50000"/>
                  </a:schemeClr>
                </a:solidFill>
                <a:latin typeface="HGP創英角ｺﾞｼｯｸUB" panose="020B0900000000000000" pitchFamily="50" charset="-128"/>
                <a:ea typeface="HGP創英角ｺﾞｼｯｸUB" panose="020B0900000000000000" pitchFamily="50" charset="-128"/>
              </a:rPr>
              <a:t>ト</a:t>
            </a:r>
            <a:r>
              <a:rPr kumimoji="1" lang="ja-JP" altLang="en-US" sz="1600" dirty="0" smtClean="0">
                <a:solidFill>
                  <a:schemeClr val="accent6">
                    <a:lumMod val="50000"/>
                  </a:schemeClr>
                </a:solidFill>
                <a:latin typeface="HGP創英角ｺﾞｼｯｸUB" panose="020B0900000000000000" pitchFamily="50" charset="-128"/>
                <a:ea typeface="HGP創英角ｺﾞｼｯｸUB" panose="020B0900000000000000" pitchFamily="50" charset="-128"/>
              </a:rPr>
              <a:t>ボ</a:t>
            </a:r>
            <a:r>
              <a:rPr kumimoji="1"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ッ</a:t>
            </a:r>
            <a:r>
              <a:rPr kumimoji="1" lang="ja-JP" altLang="en-US" sz="1600" dirty="0" smtClean="0">
                <a:solidFill>
                  <a:srgbClr val="FFC000"/>
                </a:solidFill>
                <a:latin typeface="HGP創英角ｺﾞｼｯｸUB" panose="020B0900000000000000" pitchFamily="50" charset="-128"/>
                <a:ea typeface="HGP創英角ｺﾞｼｯｸUB" panose="020B0900000000000000" pitchFamily="50" charset="-128"/>
              </a:rPr>
              <a:t>ク</a:t>
            </a:r>
            <a:r>
              <a:rPr kumimoji="1" lang="ja-JP" altLang="en-US" sz="1600" dirty="0" smtClean="0">
                <a:solidFill>
                  <a:srgbClr val="C00000"/>
                </a:solidFill>
                <a:latin typeface="HGP創英角ｺﾞｼｯｸUB" panose="020B0900000000000000" pitchFamily="50" charset="-128"/>
                <a:ea typeface="HGP創英角ｺﾞｼｯｸUB" panose="020B0900000000000000" pitchFamily="50" charset="-128"/>
              </a:rPr>
              <a:t>ス</a:t>
            </a:r>
            <a:endParaRPr kumimoji="1" lang="en-US" altLang="ja-JP" sz="1600" dirty="0" smtClean="0">
              <a:solidFill>
                <a:srgbClr val="C00000"/>
              </a:solidFill>
              <a:latin typeface="HGP創英角ｺﾞｼｯｸUB" panose="020B0900000000000000" pitchFamily="50" charset="-128"/>
              <a:ea typeface="HGP創英角ｺﾞｼｯｸUB" panose="020B0900000000000000" pitchFamily="50" charset="-128"/>
            </a:endParaRPr>
          </a:p>
          <a:p>
            <a:pPr algn="ctr"/>
            <a:r>
              <a:rPr lang="ja-JP" altLang="en-US" sz="1600" dirty="0" smtClean="0">
                <a:latin typeface="HGP創英角ｺﾞｼｯｸUB" panose="020B0900000000000000" pitchFamily="50" charset="-128"/>
                <a:ea typeface="HGP創英角ｺﾞｼｯｸUB" panose="020B0900000000000000" pitchFamily="50" charset="-128"/>
              </a:rPr>
              <a:t>申し込みが始まりました。</a:t>
            </a:r>
            <a:endParaRPr kumimoji="1" lang="en-US" altLang="ja-JP" sz="1600" dirty="0" smtClean="0">
              <a:latin typeface="HGP創英角ｺﾞｼｯｸUB" panose="020B0900000000000000" pitchFamily="50" charset="-128"/>
              <a:ea typeface="HGP創英角ｺﾞｼｯｸUB" panose="020B0900000000000000" pitchFamily="50" charset="-128"/>
            </a:endParaRPr>
          </a:p>
        </p:txBody>
      </p:sp>
      <p:sp>
        <p:nvSpPr>
          <p:cNvPr id="12" name="正方形/長方形 11"/>
          <p:cNvSpPr/>
          <p:nvPr/>
        </p:nvSpPr>
        <p:spPr>
          <a:xfrm>
            <a:off x="169009" y="1070254"/>
            <a:ext cx="3803294" cy="2805934"/>
          </a:xfrm>
          <a:prstGeom prst="rect">
            <a:avLst/>
          </a:prstGeom>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t"/>
          <a:lstStyle/>
          <a:p>
            <a:r>
              <a:rPr lang="ja-JP" altLang="en-US" sz="1100" dirty="0" smtClean="0">
                <a:solidFill>
                  <a:srgbClr val="00B0F0"/>
                </a:solidFill>
                <a:latin typeface="HGP創英角ｺﾞｼｯｸUB" panose="020B0900000000000000" pitchFamily="50" charset="-128"/>
                <a:ea typeface="HGP創英角ｺﾞｼｯｸUB" panose="020B0900000000000000" pitchFamily="50" charset="-128"/>
              </a:rPr>
              <a:t>ギ</a:t>
            </a:r>
            <a:r>
              <a:rPr lang="ja-JP" altLang="en-US" sz="1100" dirty="0" smtClean="0">
                <a:solidFill>
                  <a:srgbClr val="00B050"/>
                </a:solidFill>
                <a:latin typeface="HGP創英角ｺﾞｼｯｸUB" panose="020B0900000000000000" pitchFamily="50" charset="-128"/>
                <a:ea typeface="HGP創英角ｺﾞｼｯｸUB" panose="020B0900000000000000" pitchFamily="50" charset="-128"/>
              </a:rPr>
              <a:t>フ</a:t>
            </a:r>
            <a:r>
              <a:rPr lang="ja-JP" altLang="en-US" sz="1100" dirty="0" smtClean="0">
                <a:solidFill>
                  <a:schemeClr val="accent4">
                    <a:lumMod val="50000"/>
                  </a:schemeClr>
                </a:solidFill>
                <a:latin typeface="HGP創英角ｺﾞｼｯｸUB" panose="020B0900000000000000" pitchFamily="50" charset="-128"/>
                <a:ea typeface="HGP創英角ｺﾞｼｯｸUB" panose="020B0900000000000000" pitchFamily="50" charset="-128"/>
              </a:rPr>
              <a:t>ト・・・・・・・・市から介護予防の場を提供する</a:t>
            </a:r>
            <a:endParaRPr lang="en-US" altLang="ja-JP" sz="1100" dirty="0" smtClean="0">
              <a:solidFill>
                <a:schemeClr val="accent4">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accent6">
                    <a:lumMod val="50000"/>
                  </a:schemeClr>
                </a:solidFill>
                <a:latin typeface="HGP創英角ｺﾞｼｯｸUB" panose="020B0900000000000000" pitchFamily="50" charset="-128"/>
                <a:ea typeface="HGP創英角ｺﾞｼｯｸUB" panose="020B0900000000000000" pitchFamily="50" charset="-128"/>
              </a:rPr>
              <a:t>ボ</a:t>
            </a:r>
            <a:r>
              <a:rPr lang="ja-JP" altLang="en-US" sz="1100" dirty="0" smtClean="0">
                <a:solidFill>
                  <a:srgbClr val="FF0000"/>
                </a:solidFill>
                <a:latin typeface="HGP創英角ｺﾞｼｯｸUB" panose="020B0900000000000000" pitchFamily="50" charset="-128"/>
                <a:ea typeface="HGP創英角ｺﾞｼｯｸUB" panose="020B0900000000000000" pitchFamily="50" charset="-128"/>
              </a:rPr>
              <a:t>ッ</a:t>
            </a:r>
            <a:r>
              <a:rPr lang="ja-JP" altLang="en-US" sz="1100" dirty="0" smtClean="0">
                <a:solidFill>
                  <a:srgbClr val="FFC000"/>
                </a:solidFill>
                <a:latin typeface="HGP創英角ｺﾞｼｯｸUB" panose="020B0900000000000000" pitchFamily="50" charset="-128"/>
                <a:ea typeface="HGP創英角ｺﾞｼｯｸUB" panose="020B0900000000000000" pitchFamily="50" charset="-128"/>
              </a:rPr>
              <a:t>ク</a:t>
            </a:r>
            <a:r>
              <a:rPr lang="ja-JP" altLang="en-US" sz="1100" dirty="0" smtClean="0">
                <a:solidFill>
                  <a:srgbClr val="C00000"/>
                </a:solidFill>
                <a:latin typeface="HGP創英角ｺﾞｼｯｸUB" panose="020B0900000000000000" pitchFamily="50" charset="-128"/>
                <a:ea typeface="HGP創英角ｺﾞｼｯｸUB" panose="020B0900000000000000" pitchFamily="50" charset="-128"/>
              </a:rPr>
              <a:t>ス・・・・・・</a:t>
            </a: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多くの介護予防の体験教室</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サンクチュアリからは</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AL</a:t>
            </a: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認証プログラム　アクティブフィット</a:t>
            </a:r>
            <a:r>
              <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club</a:t>
            </a: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・アクティブウォーキング</a:t>
            </a:r>
            <a:r>
              <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rPr>
              <a:t>club</a:t>
            </a: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・リハフィットヨガ</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・明美クラブ</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・体力維持向上塾</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err="1" smtClean="0">
                <a:solidFill>
                  <a:schemeClr val="tx1"/>
                </a:solidFill>
                <a:latin typeface="HGP創英角ｺﾞｼｯｸUB" panose="020B0900000000000000" pitchFamily="50" charset="-128"/>
                <a:ea typeface="HGP創英角ｺﾞｼｯｸUB" panose="020B0900000000000000" pitchFamily="50" charset="-128"/>
              </a:rPr>
              <a:t>が</a:t>
            </a:r>
            <a:r>
              <a:rPr lang="ja-JP" altLang="en-US" sz="1100" dirty="0" err="1">
                <a:solidFill>
                  <a:schemeClr val="tx1"/>
                </a:solidFill>
                <a:latin typeface="HGP創英角ｺﾞｼｯｸUB" panose="020B0900000000000000" pitchFamily="50" charset="-128"/>
                <a:ea typeface="HGP創英角ｺﾞｼｯｸUB" panose="020B0900000000000000" pitchFamily="50" charset="-128"/>
              </a:rPr>
              <a:t>登</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録</a:t>
            </a: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していま</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す</a:t>
            </a: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体験期間１０月から来年３月までのお好きな三か月間を選んで、</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申し込みを</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rPr>
              <a:t>すると</a:t>
            </a: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、三か月間最大半額でクラスを</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受ける事ができます。</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お知り合い、お友だちで、何か始めてみたいと考えている方が</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いらっしゃいましたら、是非</a:t>
            </a:r>
            <a:r>
              <a:rPr lang="ja-JP" altLang="en-US" sz="1100" dirty="0" smtClean="0">
                <a:solidFill>
                  <a:srgbClr val="00B0F0"/>
                </a:solidFill>
                <a:latin typeface="HGP創英角ｺﾞｼｯｸUB" panose="020B0900000000000000" pitchFamily="50" charset="-128"/>
                <a:ea typeface="HGP創英角ｺﾞｼｯｸUB" panose="020B0900000000000000" pitchFamily="50" charset="-128"/>
              </a:rPr>
              <a:t>ギ</a:t>
            </a:r>
            <a:r>
              <a:rPr lang="ja-JP" altLang="en-US" sz="1100" dirty="0" smtClean="0">
                <a:solidFill>
                  <a:srgbClr val="00B050"/>
                </a:solidFill>
                <a:latin typeface="HGP創英角ｺﾞｼｯｸUB" panose="020B0900000000000000" pitchFamily="50" charset="-128"/>
                <a:ea typeface="HGP創英角ｺﾞｼｯｸUB" panose="020B0900000000000000" pitchFamily="50" charset="-128"/>
              </a:rPr>
              <a:t>フ</a:t>
            </a:r>
            <a:r>
              <a:rPr lang="ja-JP" altLang="en-US" sz="1100" dirty="0" smtClean="0">
                <a:solidFill>
                  <a:schemeClr val="accent4">
                    <a:lumMod val="50000"/>
                  </a:schemeClr>
                </a:solidFill>
                <a:latin typeface="HGP創英角ｺﾞｼｯｸUB" panose="020B0900000000000000" pitchFamily="50" charset="-128"/>
                <a:ea typeface="HGP創英角ｺﾞｼｯｸUB" panose="020B0900000000000000" pitchFamily="50" charset="-128"/>
              </a:rPr>
              <a:t>ト</a:t>
            </a:r>
            <a:r>
              <a:rPr lang="ja-JP" altLang="en-US" sz="1100" dirty="0" smtClean="0">
                <a:solidFill>
                  <a:schemeClr val="accent6">
                    <a:lumMod val="50000"/>
                  </a:schemeClr>
                </a:solidFill>
                <a:latin typeface="HGP創英角ｺﾞｼｯｸUB" panose="020B0900000000000000" pitchFamily="50" charset="-128"/>
                <a:ea typeface="HGP創英角ｺﾞｼｯｸUB" panose="020B0900000000000000" pitchFamily="50" charset="-128"/>
              </a:rPr>
              <a:t>ボ</a:t>
            </a:r>
            <a:r>
              <a:rPr lang="ja-JP" altLang="en-US" sz="1100" dirty="0" smtClean="0">
                <a:solidFill>
                  <a:srgbClr val="FF0000"/>
                </a:solidFill>
                <a:latin typeface="HGP創英角ｺﾞｼｯｸUB" panose="020B0900000000000000" pitchFamily="50" charset="-128"/>
                <a:ea typeface="HGP創英角ｺﾞｼｯｸUB" panose="020B0900000000000000" pitchFamily="50" charset="-128"/>
              </a:rPr>
              <a:t>ッ</a:t>
            </a:r>
            <a:r>
              <a:rPr lang="ja-JP" altLang="en-US" sz="1100" dirty="0" smtClean="0">
                <a:solidFill>
                  <a:srgbClr val="FFC000"/>
                </a:solidFill>
                <a:latin typeface="HGP創英角ｺﾞｼｯｸUB" panose="020B0900000000000000" pitchFamily="50" charset="-128"/>
                <a:ea typeface="HGP創英角ｺﾞｼｯｸUB" panose="020B0900000000000000" pitchFamily="50" charset="-128"/>
              </a:rPr>
              <a:t>ク</a:t>
            </a:r>
            <a:r>
              <a:rPr lang="ja-JP" altLang="en-US" sz="1100" dirty="0" smtClean="0">
                <a:solidFill>
                  <a:srgbClr val="C00000"/>
                </a:solidFill>
                <a:latin typeface="HGP創英角ｺﾞｼｯｸUB" panose="020B0900000000000000" pitchFamily="50" charset="-128"/>
                <a:ea typeface="HGP創英角ｺﾞｼｯｸUB" panose="020B0900000000000000" pitchFamily="50" charset="-128"/>
              </a:rPr>
              <a:t>ス</a:t>
            </a:r>
            <a:r>
              <a:rPr lang="ja-JP" altLang="en-US" sz="1100" dirty="0" smtClean="0">
                <a:solidFill>
                  <a:schemeClr val="tx1"/>
                </a:solidFill>
                <a:latin typeface="HGP創英角ｺﾞｼｯｸUB" panose="020B0900000000000000" pitchFamily="50" charset="-128"/>
                <a:ea typeface="HGP創英角ｺﾞｼｯｸUB" panose="020B0900000000000000" pitchFamily="50" charset="-128"/>
              </a:rPr>
              <a:t>をご紹介してください。</a:t>
            </a:r>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en-US" altLang="ja-JP" sz="1100" dirty="0" smtClean="0">
                <a:solidFill>
                  <a:srgbClr val="C00000"/>
                </a:solidFill>
                <a:latin typeface="HGP創英角ｺﾞｼｯｸUB" panose="020B0900000000000000" pitchFamily="50" charset="-128"/>
                <a:ea typeface="HGP創英角ｺﾞｼｯｸUB" panose="020B0900000000000000" pitchFamily="50" charset="-128"/>
              </a:rPr>
              <a:t>※</a:t>
            </a:r>
            <a:r>
              <a:rPr lang="ja-JP" altLang="en-US" sz="1100" dirty="0" smtClean="0">
                <a:solidFill>
                  <a:srgbClr val="C00000"/>
                </a:solidFill>
                <a:latin typeface="HGP創英角ｺﾞｼｯｸUB" panose="020B0900000000000000" pitchFamily="50" charset="-128"/>
                <a:ea typeface="HGP創英角ｺﾞｼｯｸUB" panose="020B0900000000000000" pitchFamily="50" charset="-128"/>
              </a:rPr>
              <a:t>川口市在住の６５歳以上で要支援・要介護認定を</a:t>
            </a:r>
            <a:endParaRPr lang="en-US" altLang="ja-JP" sz="1100" dirty="0" smtClean="0">
              <a:solidFill>
                <a:srgbClr val="C00000"/>
              </a:solidFill>
              <a:latin typeface="HGP創英角ｺﾞｼｯｸUB" panose="020B0900000000000000" pitchFamily="50" charset="-128"/>
              <a:ea typeface="HGP創英角ｺﾞｼｯｸUB" panose="020B0900000000000000" pitchFamily="50" charset="-128"/>
            </a:endParaRPr>
          </a:p>
          <a:p>
            <a:pPr algn="ctr"/>
            <a:r>
              <a:rPr lang="ja-JP" altLang="en-US" sz="1100" dirty="0" smtClean="0">
                <a:solidFill>
                  <a:srgbClr val="C00000"/>
                </a:solidFill>
                <a:latin typeface="HGP創英角ｺﾞｼｯｸUB" panose="020B0900000000000000" pitchFamily="50" charset="-128"/>
                <a:ea typeface="HGP創英角ｺﾞｼｯｸUB" panose="020B0900000000000000" pitchFamily="50" charset="-128"/>
              </a:rPr>
              <a:t>　　受けていない方が対象です</a:t>
            </a:r>
            <a:endParaRPr lang="en-US" altLang="ja-JP" sz="1100" dirty="0">
              <a:solidFill>
                <a:srgbClr val="C00000"/>
              </a:solidFill>
              <a:latin typeface="HGP創英角ｺﾞｼｯｸUB" panose="020B0900000000000000" pitchFamily="50" charset="-128"/>
              <a:ea typeface="HGP創英角ｺﾞｼｯｸUB" panose="020B0900000000000000" pitchFamily="50" charset="-128"/>
            </a:endParaRPr>
          </a:p>
          <a:p>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10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1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490000" y="6138094"/>
            <a:ext cx="3744416" cy="168287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endParaRPr kumimoji="1" lang="ja-JP" altLang="en-US" sz="1100" dirty="0"/>
          </a:p>
        </p:txBody>
      </p:sp>
      <p:sp>
        <p:nvSpPr>
          <p:cNvPr id="14" name="円形吹き出し 13"/>
          <p:cNvSpPr/>
          <p:nvPr/>
        </p:nvSpPr>
        <p:spPr>
          <a:xfrm>
            <a:off x="8605167" y="1596518"/>
            <a:ext cx="1620178" cy="771232"/>
          </a:xfrm>
          <a:prstGeom prst="wedgeEllipseCallout">
            <a:avLst>
              <a:gd name="adj1" fmla="val 81063"/>
              <a:gd name="adj2" fmla="val 1992"/>
            </a:avLst>
          </a:prstGeom>
        </p:spPr>
        <p:style>
          <a:lnRef idx="2">
            <a:schemeClr val="accent3"/>
          </a:lnRef>
          <a:fillRef idx="1">
            <a:schemeClr val="lt1"/>
          </a:fillRef>
          <a:effectRef idx="0">
            <a:schemeClr val="accent3"/>
          </a:effectRef>
          <a:fontRef idx="minor">
            <a:schemeClr val="dk1"/>
          </a:fontRef>
        </p:style>
        <p:txBody>
          <a:bodyPr rtlCol="0" anchor="ctr"/>
          <a:lstStyle/>
          <a:p>
            <a:endParaRPr kumimoji="1" lang="en-US" altLang="ja-JP" sz="1050" dirty="0" smtClean="0">
              <a:latin typeface="HGP創英角ﾎﾟｯﾌﾟ体" panose="040B0A00000000000000" pitchFamily="50" charset="-128"/>
              <a:ea typeface="HGP創英角ﾎﾟｯﾌﾟ体" panose="040B0A00000000000000" pitchFamily="50" charset="-128"/>
            </a:endParaRPr>
          </a:p>
        </p:txBody>
      </p:sp>
      <p:sp>
        <p:nvSpPr>
          <p:cNvPr id="17" name="円/楕円 16"/>
          <p:cNvSpPr/>
          <p:nvPr/>
        </p:nvSpPr>
        <p:spPr>
          <a:xfrm>
            <a:off x="4103507" y="259324"/>
            <a:ext cx="3277523" cy="83915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dirty="0" smtClean="0">
                <a:latin typeface="HGP創英角ﾎﾟｯﾌﾟ体" panose="040B0A00000000000000" pitchFamily="50" charset="-128"/>
                <a:ea typeface="HGP創英角ﾎﾟｯﾌﾟ体" panose="040B0A00000000000000" pitchFamily="50" charset="-128"/>
              </a:rPr>
              <a:t>救助される側に必要な</a:t>
            </a:r>
            <a:endParaRPr lang="en-US" altLang="ja-JP" sz="1600" dirty="0" smtClean="0">
              <a:latin typeface="HGP創英角ﾎﾟｯﾌﾟ体" panose="040B0A00000000000000" pitchFamily="50" charset="-128"/>
              <a:ea typeface="HGP創英角ﾎﾟｯﾌﾟ体" panose="040B0A00000000000000" pitchFamily="50" charset="-128"/>
            </a:endParaRPr>
          </a:p>
          <a:p>
            <a:r>
              <a:rPr lang="ja-JP" altLang="en-US" sz="1600" dirty="0" smtClean="0">
                <a:latin typeface="HGP創英角ﾎﾟｯﾌﾟ体" panose="040B0A00000000000000" pitchFamily="50" charset="-128"/>
                <a:ea typeface="HGP創英角ﾎﾟｯﾌﾟ体" panose="040B0A00000000000000" pitchFamily="50" charset="-128"/>
              </a:rPr>
              <a:t>実践ロープワーク</a:t>
            </a:r>
            <a:r>
              <a:rPr lang="en-US" altLang="ja-JP" sz="1600" dirty="0" smtClean="0">
                <a:latin typeface="HGP創英角ﾎﾟｯﾌﾟ体" panose="040B0A00000000000000" pitchFamily="50" charset="-128"/>
                <a:ea typeface="HGP創英角ﾎﾟｯﾌﾟ体" panose="040B0A00000000000000" pitchFamily="50" charset="-128"/>
              </a:rPr>
              <a:t>in</a:t>
            </a:r>
            <a:r>
              <a:rPr lang="ja-JP" altLang="en-US" sz="1600" dirty="0" smtClean="0">
                <a:latin typeface="HGP創英角ﾎﾟｯﾌﾟ体" panose="040B0A00000000000000" pitchFamily="50" charset="-128"/>
                <a:ea typeface="HGP創英角ﾎﾟｯﾌﾟ体" panose="040B0A00000000000000" pitchFamily="50" charset="-128"/>
              </a:rPr>
              <a:t>長瀞</a:t>
            </a:r>
            <a:endParaRPr lang="en-US" altLang="ja-JP" sz="1600" dirty="0" smtClean="0">
              <a:latin typeface="HGP創英角ﾎﾟｯﾌﾟ体" panose="040B0A00000000000000" pitchFamily="50" charset="-128"/>
              <a:ea typeface="HGP創英角ﾎﾟｯﾌﾟ体" panose="040B0A00000000000000" pitchFamily="50"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4105" y="5864307"/>
            <a:ext cx="1836413" cy="1115225"/>
          </a:xfrm>
          <a:prstGeom prst="rect">
            <a:avLst/>
          </a:prstGeom>
          <a:ln>
            <a:noFill/>
          </a:ln>
          <a:effectLst>
            <a:softEdge rad="112500"/>
          </a:effectLst>
        </p:spPr>
      </p:pic>
      <p:sp>
        <p:nvSpPr>
          <p:cNvPr id="23" name="角丸四角形 22"/>
          <p:cNvSpPr/>
          <p:nvPr/>
        </p:nvSpPr>
        <p:spPr>
          <a:xfrm>
            <a:off x="2120257" y="6632299"/>
            <a:ext cx="1368151" cy="18992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角丸四角形 23"/>
          <p:cNvSpPr/>
          <p:nvPr/>
        </p:nvSpPr>
        <p:spPr>
          <a:xfrm>
            <a:off x="344517" y="4032525"/>
            <a:ext cx="3859459" cy="329866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000" dirty="0" smtClean="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852217" y="1414262"/>
            <a:ext cx="1624556" cy="95348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ja-JP" altLang="en-US" sz="1000" dirty="0" smtClean="0">
                <a:latin typeface="HGP創英角ｺﾞｼｯｸUB" panose="020B0900000000000000" pitchFamily="50" charset="-128"/>
                <a:ea typeface="HGP創英角ｺﾞｼｯｸUB" panose="020B0900000000000000" pitchFamily="50" charset="-128"/>
              </a:rPr>
              <a:t>★ボッ</a:t>
            </a:r>
            <a:r>
              <a:rPr lang="ja-JP" altLang="en-US" sz="1000" dirty="0">
                <a:latin typeface="HGP創英角ｺﾞｼｯｸUB" panose="020B0900000000000000" pitchFamily="50" charset="-128"/>
                <a:ea typeface="HGP創英角ｺﾞｼｯｸUB" panose="020B0900000000000000" pitchFamily="50" charset="-128"/>
              </a:rPr>
              <a:t>チャ</a:t>
            </a:r>
            <a:r>
              <a:rPr lang="ja-JP" altLang="en-US" sz="1000" dirty="0" smtClean="0">
                <a:latin typeface="HGP創英角ｺﾞｼｯｸUB" panose="020B0900000000000000" pitchFamily="50" charset="-128"/>
                <a:ea typeface="HGP創英角ｺﾞｼｯｸUB" panose="020B0900000000000000" pitchFamily="50" charset="-128"/>
              </a:rPr>
              <a:t>★</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手足が不自由な方も</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介助の方の指示で</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競技を楽しむ事が</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a:latin typeface="HGP創英角ｺﾞｼｯｸUB" panose="020B0900000000000000" pitchFamily="50" charset="-128"/>
                <a:ea typeface="HGP創英角ｺﾞｼｯｸUB" panose="020B0900000000000000" pitchFamily="50" charset="-128"/>
              </a:rPr>
              <a:t>できます</a:t>
            </a:r>
            <a:endParaRPr lang="en-US" altLang="ja-JP" sz="1000" dirty="0" smtClean="0">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4572297" y="4370380"/>
            <a:ext cx="3888434" cy="104262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latin typeface="HGP創英角ｺﾞｼｯｸUB" panose="020B0900000000000000" pitchFamily="50" charset="-128"/>
                <a:ea typeface="HGP創英角ｺﾞｼｯｸUB" panose="020B0900000000000000" pitchFamily="50" charset="-128"/>
              </a:rPr>
              <a:t>少しルールを変えると、</a:t>
            </a:r>
            <a:r>
              <a:rPr kumimoji="1" lang="ja-JP" altLang="en-US" sz="1000" dirty="0" err="1" smtClean="0">
                <a:latin typeface="HGP創英角ｺﾞｼｯｸUB" panose="020B0900000000000000" pitchFamily="50" charset="-128"/>
                <a:ea typeface="HGP創英角ｺﾞｼｯｸUB" panose="020B0900000000000000" pitchFamily="50" charset="-128"/>
              </a:rPr>
              <a:t>障がいを</a:t>
            </a:r>
            <a:r>
              <a:rPr kumimoji="1" lang="ja-JP" altLang="en-US" sz="1000" dirty="0" smtClean="0">
                <a:latin typeface="HGP創英角ｺﾞｼｯｸUB" panose="020B0900000000000000" pitchFamily="50" charset="-128"/>
                <a:ea typeface="HGP創英角ｺﾞｼｯｸUB" panose="020B0900000000000000" pitchFamily="50" charset="-128"/>
              </a:rPr>
              <a:t>もたれている方と同じスポーツを</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楽しむ事ができるのです。</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手話を覚えれば耳の不自由な方との会話を楽しむ事が出来るように</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スポーツでも、アダプテットスポーツを学ぶ事によって、</a:t>
            </a:r>
            <a:endParaRPr lang="en-US" altLang="ja-JP" sz="1000" dirty="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一緒に楽しむ</a:t>
            </a:r>
            <a:r>
              <a:rPr lang="ja-JP" altLang="en-US" sz="1000" dirty="0" smtClean="0">
                <a:latin typeface="HGP創英角ｺﾞｼｯｸUB" panose="020B0900000000000000" pitchFamily="50" charset="-128"/>
                <a:ea typeface="HGP創英角ｺﾞｼｯｸUB" panose="020B0900000000000000" pitchFamily="50" charset="-128"/>
              </a:rPr>
              <a:t>事ができるのです。</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このように会員の皆様がご参加いただけるイベントを、これからも</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開催していきますので、ぜひご参加してみてく</a:t>
            </a:r>
            <a:r>
              <a:rPr lang="ja-JP" altLang="en-US" sz="1000" dirty="0">
                <a:latin typeface="HGP創英角ｺﾞｼｯｸUB" panose="020B0900000000000000" pitchFamily="50" charset="-128"/>
                <a:ea typeface="HGP創英角ｺﾞｼｯｸUB" panose="020B0900000000000000" pitchFamily="50" charset="-128"/>
              </a:rPr>
              <a:t>だ</a:t>
            </a:r>
            <a:r>
              <a:rPr kumimoji="1" lang="ja-JP" altLang="en-US" sz="1000" dirty="0" smtClean="0">
                <a:latin typeface="HGP創英角ｺﾞｼｯｸUB" panose="020B0900000000000000" pitchFamily="50" charset="-128"/>
                <a:ea typeface="HGP創英角ｺﾞｼｯｸUB" panose="020B0900000000000000" pitchFamily="50" charset="-128"/>
              </a:rPr>
              <a:t>さい</a:t>
            </a:r>
            <a:r>
              <a:rPr kumimoji="1" lang="en-US" altLang="ja-JP" sz="1000" dirty="0" smtClean="0">
                <a:latin typeface="HGP創英角ｺﾞｼｯｸUB" panose="020B0900000000000000" pitchFamily="50" charset="-128"/>
                <a:ea typeface="HGP創英角ｺﾞｼｯｸUB" panose="020B0900000000000000" pitchFamily="50" charset="-128"/>
              </a:rPr>
              <a:t>(^^♪</a:t>
            </a:r>
          </a:p>
          <a:p>
            <a:endParaRPr kumimoji="1" lang="ja-JP" altLang="en-US" sz="1000" dirty="0"/>
          </a:p>
        </p:txBody>
      </p:sp>
      <p:sp>
        <p:nvSpPr>
          <p:cNvPr id="16" name="角丸四角形 15"/>
          <p:cNvSpPr/>
          <p:nvPr/>
        </p:nvSpPr>
        <p:spPr>
          <a:xfrm>
            <a:off x="169009" y="4032525"/>
            <a:ext cx="3803294" cy="25997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kumimoji="1" lang="ja-JP" altLang="en-US" sz="1400" dirty="0" smtClean="0">
                <a:latin typeface="HGP創英角ﾎﾟｯﾌﾟ体" panose="040B0A00000000000000" pitchFamily="50" charset="-128"/>
                <a:ea typeface="HGP創英角ﾎﾟｯﾌﾟ体" panose="040B0A00000000000000" pitchFamily="50" charset="-128"/>
              </a:rPr>
              <a:t>★お知らせ★</a:t>
            </a:r>
            <a:endParaRPr kumimoji="1" lang="en-US" altLang="ja-JP" sz="14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1400" dirty="0" smtClean="0">
                <a:solidFill>
                  <a:srgbClr val="7030A0"/>
                </a:solidFill>
                <a:latin typeface="HGP創英角ﾎﾟｯﾌﾟ体" panose="040B0A00000000000000" pitchFamily="50" charset="-128"/>
                <a:ea typeface="HGP創英角ﾎﾟｯﾌﾟ体" panose="040B0A00000000000000" pitchFamily="50" charset="-128"/>
              </a:rPr>
              <a:t>アロマ講習会</a:t>
            </a:r>
            <a:endParaRPr kumimoji="1" lang="en-US" altLang="ja-JP" sz="1400" dirty="0" smtClean="0">
              <a:solidFill>
                <a:srgbClr val="7030A0"/>
              </a:solidFill>
              <a:latin typeface="HGP創英角ﾎﾟｯﾌﾟ体" panose="040B0A00000000000000" pitchFamily="50" charset="-128"/>
              <a:ea typeface="HGP創英角ﾎﾟｯﾌﾟ体" panose="040B0A00000000000000" pitchFamily="50" charset="-128"/>
            </a:endParaRPr>
          </a:p>
          <a:p>
            <a:r>
              <a:rPr lang="ja-JP" altLang="en-US" sz="1100" dirty="0" smtClean="0">
                <a:latin typeface="HGP創英角ﾎﾟｯﾌﾟ体" panose="040B0A00000000000000" pitchFamily="50" charset="-128"/>
                <a:ea typeface="HGP創英角ﾎﾟｯﾌﾟ体" panose="040B0A00000000000000" pitchFamily="50" charset="-128"/>
              </a:rPr>
              <a:t>日にち　　　　</a:t>
            </a:r>
            <a:r>
              <a:rPr lang="en-US" altLang="ja-JP" sz="1100" dirty="0" smtClean="0">
                <a:latin typeface="HGP創英角ﾎﾟｯﾌﾟ体" panose="040B0A00000000000000" pitchFamily="50" charset="-128"/>
                <a:ea typeface="HGP創英角ﾎﾟｯﾌﾟ体" panose="040B0A00000000000000" pitchFamily="50" charset="-128"/>
              </a:rPr>
              <a:t>11</a:t>
            </a:r>
            <a:r>
              <a:rPr lang="ja-JP" altLang="en-US" sz="1100" dirty="0" smtClean="0">
                <a:latin typeface="HGP創英角ﾎﾟｯﾌﾟ体" panose="040B0A00000000000000" pitchFamily="50" charset="-128"/>
                <a:ea typeface="HGP創英角ﾎﾟｯﾌﾟ体" panose="040B0A00000000000000" pitchFamily="50" charset="-128"/>
              </a:rPr>
              <a:t>月</a:t>
            </a:r>
            <a:r>
              <a:rPr lang="en-US" altLang="ja-JP" sz="1100" dirty="0">
                <a:latin typeface="HGP創英角ﾎﾟｯﾌﾟ体" panose="040B0A00000000000000" pitchFamily="50" charset="-128"/>
                <a:ea typeface="HGP創英角ﾎﾟｯﾌﾟ体" panose="040B0A00000000000000" pitchFamily="50" charset="-128"/>
              </a:rPr>
              <a:t>10</a:t>
            </a:r>
            <a:r>
              <a:rPr lang="ja-JP" altLang="en-US" sz="1100" dirty="0" smtClean="0">
                <a:latin typeface="HGP創英角ﾎﾟｯﾌﾟ体" panose="040B0A00000000000000" pitchFamily="50" charset="-128"/>
                <a:ea typeface="HGP創英角ﾎﾟｯﾌﾟ体" panose="040B0A00000000000000" pitchFamily="50" charset="-128"/>
              </a:rPr>
              <a:t>日</a:t>
            </a:r>
            <a:r>
              <a:rPr lang="en-US" altLang="ja-JP" sz="1100" dirty="0" smtClean="0">
                <a:latin typeface="HGP創英角ﾎﾟｯﾌﾟ体" panose="040B0A00000000000000" pitchFamily="50" charset="-128"/>
                <a:ea typeface="HGP創英角ﾎﾟｯﾌﾟ体" panose="040B0A00000000000000" pitchFamily="50" charset="-128"/>
              </a:rPr>
              <a:t>(</a:t>
            </a:r>
            <a:r>
              <a:rPr lang="ja-JP" altLang="en-US" sz="1100" dirty="0" smtClean="0">
                <a:latin typeface="HGP創英角ﾎﾟｯﾌﾟ体" panose="040B0A00000000000000" pitchFamily="50" charset="-128"/>
                <a:ea typeface="HGP創英角ﾎﾟｯﾌﾟ体" panose="040B0A00000000000000" pitchFamily="50" charset="-128"/>
              </a:rPr>
              <a:t>金）</a:t>
            </a:r>
            <a:endParaRPr lang="en-US" altLang="ja-JP" sz="1100" dirty="0" smtClean="0">
              <a:latin typeface="HGP創英角ﾎﾟｯﾌﾟ体" panose="040B0A00000000000000" pitchFamily="50" charset="-128"/>
              <a:ea typeface="HGP創英角ﾎﾟｯﾌﾟ体" panose="040B0A00000000000000" pitchFamily="50" charset="-128"/>
            </a:endParaRPr>
          </a:p>
          <a:p>
            <a:r>
              <a:rPr kumimoji="1" lang="ja-JP" altLang="en-US" sz="1100" dirty="0" smtClean="0">
                <a:latin typeface="HGP創英角ﾎﾟｯﾌﾟ体" panose="040B0A00000000000000" pitchFamily="50" charset="-128"/>
                <a:ea typeface="HGP創英角ﾎﾟｯﾌﾟ体" panose="040B0A00000000000000" pitchFamily="50" charset="-128"/>
              </a:rPr>
              <a:t>時間　　　　 　</a:t>
            </a:r>
            <a:r>
              <a:rPr kumimoji="1" lang="en-US" altLang="ja-JP" sz="1100" dirty="0" smtClean="0">
                <a:latin typeface="HGP創英角ﾎﾟｯﾌﾟ体" panose="040B0A00000000000000" pitchFamily="50" charset="-128"/>
                <a:ea typeface="HGP創英角ﾎﾟｯﾌﾟ体" panose="040B0A00000000000000" pitchFamily="50" charset="-128"/>
              </a:rPr>
              <a:t>9</a:t>
            </a:r>
            <a:r>
              <a:rPr kumimoji="1" lang="ja-JP" altLang="en-US" sz="1100" dirty="0" smtClean="0">
                <a:latin typeface="HGP創英角ﾎﾟｯﾌﾟ体" panose="040B0A00000000000000" pitchFamily="50" charset="-128"/>
                <a:ea typeface="HGP創英角ﾎﾟｯﾌﾟ体" panose="040B0A00000000000000" pitchFamily="50" charset="-128"/>
              </a:rPr>
              <a:t>時</a:t>
            </a:r>
            <a:r>
              <a:rPr kumimoji="1" lang="en-US" altLang="ja-JP" sz="1100" dirty="0" smtClean="0">
                <a:latin typeface="HGP創英角ﾎﾟｯﾌﾟ体" panose="040B0A00000000000000" pitchFamily="50" charset="-128"/>
                <a:ea typeface="HGP創英角ﾎﾟｯﾌﾟ体" panose="040B0A00000000000000" pitchFamily="50" charset="-128"/>
              </a:rPr>
              <a:t>30</a:t>
            </a:r>
            <a:r>
              <a:rPr kumimoji="1" lang="ja-JP" altLang="en-US" sz="1100" dirty="0" smtClean="0">
                <a:latin typeface="HGP創英角ﾎﾟｯﾌﾟ体" panose="040B0A00000000000000" pitchFamily="50" charset="-128"/>
                <a:ea typeface="HGP創英角ﾎﾟｯﾌﾟ体" panose="040B0A00000000000000" pitchFamily="50" charset="-128"/>
              </a:rPr>
              <a:t>分受付</a:t>
            </a:r>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r>
              <a:rPr kumimoji="1" lang="ja-JP" altLang="en-US" sz="1100" dirty="0" smtClean="0">
                <a:latin typeface="HGP創英角ﾎﾟｯﾌﾟ体" panose="040B0A00000000000000" pitchFamily="50" charset="-128"/>
                <a:ea typeface="HGP創英角ﾎﾟｯﾌﾟ体" panose="040B0A00000000000000" pitchFamily="50" charset="-128"/>
              </a:rPr>
              <a:t>　　　　　       １０時００分～</a:t>
            </a:r>
            <a:r>
              <a:rPr kumimoji="1" lang="en-US" altLang="ja-JP" sz="1100" dirty="0" smtClean="0">
                <a:latin typeface="HGP創英角ﾎﾟｯﾌﾟ体" panose="040B0A00000000000000" pitchFamily="50" charset="-128"/>
                <a:ea typeface="HGP創英角ﾎﾟｯﾌﾟ体" panose="040B0A00000000000000" pitchFamily="50" charset="-128"/>
              </a:rPr>
              <a:t>11</a:t>
            </a:r>
            <a:r>
              <a:rPr kumimoji="1" lang="ja-JP" altLang="en-US" sz="1100" dirty="0" smtClean="0">
                <a:latin typeface="HGP創英角ﾎﾟｯﾌﾟ体" panose="040B0A00000000000000" pitchFamily="50" charset="-128"/>
                <a:ea typeface="HGP創英角ﾎﾟｯﾌﾟ体" panose="040B0A00000000000000" pitchFamily="50" charset="-128"/>
              </a:rPr>
              <a:t>時</a:t>
            </a:r>
            <a:r>
              <a:rPr kumimoji="1" lang="en-US" altLang="ja-JP" sz="1100" dirty="0" smtClean="0">
                <a:latin typeface="HGP創英角ﾎﾟｯﾌﾟ体" panose="040B0A00000000000000" pitchFamily="50" charset="-128"/>
                <a:ea typeface="HGP創英角ﾎﾟｯﾌﾟ体" panose="040B0A00000000000000" pitchFamily="50" charset="-128"/>
              </a:rPr>
              <a:t>30</a:t>
            </a:r>
            <a:r>
              <a:rPr kumimoji="1" lang="ja-JP" altLang="en-US" sz="1100" dirty="0" smtClean="0">
                <a:latin typeface="HGP創英角ﾎﾟｯﾌﾟ体" panose="040B0A00000000000000" pitchFamily="50" charset="-128"/>
                <a:ea typeface="HGP創英角ﾎﾟｯﾌﾟ体" panose="040B0A00000000000000" pitchFamily="50" charset="-128"/>
              </a:rPr>
              <a:t>分</a:t>
            </a:r>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r>
              <a:rPr lang="ja-JP" altLang="en-US" sz="1100" dirty="0" smtClean="0">
                <a:latin typeface="HGP創英角ﾎﾟｯﾌﾟ体" panose="040B0A00000000000000" pitchFamily="50" charset="-128"/>
                <a:ea typeface="HGP創英角ﾎﾟｯﾌﾟ体" panose="040B0A00000000000000" pitchFamily="50" charset="-128"/>
              </a:rPr>
              <a:t>場所　　　   　川口駅前　フレンディア</a:t>
            </a:r>
            <a:endParaRPr lang="en-US" altLang="ja-JP" sz="1100" dirty="0" smtClean="0">
              <a:latin typeface="HGP創英角ﾎﾟｯﾌﾟ体" panose="040B0A00000000000000" pitchFamily="50" charset="-128"/>
              <a:ea typeface="HGP創英角ﾎﾟｯﾌﾟ体" panose="040B0A00000000000000" pitchFamily="50" charset="-128"/>
            </a:endParaRPr>
          </a:p>
          <a:p>
            <a:r>
              <a:rPr kumimoji="1" lang="ja-JP" altLang="en-US" sz="1100" dirty="0" smtClean="0">
                <a:latin typeface="HGP創英角ﾎﾟｯﾌﾟ体" panose="040B0A00000000000000" pitchFamily="50" charset="-128"/>
                <a:ea typeface="HGP創英角ﾎﾟｯﾌﾟ体" panose="040B0A00000000000000" pitchFamily="50" charset="-128"/>
              </a:rPr>
              <a:t>参加費用　　</a:t>
            </a:r>
            <a:r>
              <a:rPr kumimoji="1" lang="en-US" altLang="ja-JP" sz="1100" dirty="0" smtClean="0">
                <a:latin typeface="HGP創英角ﾎﾟｯﾌﾟ体" panose="040B0A00000000000000" pitchFamily="50" charset="-128"/>
                <a:ea typeface="HGP創英角ﾎﾟｯﾌﾟ体" panose="040B0A00000000000000" pitchFamily="50" charset="-128"/>
              </a:rPr>
              <a:t>1,000</a:t>
            </a:r>
            <a:r>
              <a:rPr kumimoji="1" lang="ja-JP" altLang="en-US" sz="1100" dirty="0" smtClean="0">
                <a:latin typeface="HGP創英角ﾎﾟｯﾌﾟ体" panose="040B0A00000000000000" pitchFamily="50" charset="-128"/>
                <a:ea typeface="HGP創英角ﾎﾟｯﾌﾟ体" panose="040B0A00000000000000" pitchFamily="50" charset="-128"/>
              </a:rPr>
              <a:t>　円♡お土産つき♡</a:t>
            </a:r>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r>
              <a:rPr lang="ja-JP" altLang="en-US" sz="1200" dirty="0" smtClean="0">
                <a:latin typeface="HGP創英角ﾎﾟｯﾌﾟ体" panose="040B0A00000000000000" pitchFamily="50" charset="-128"/>
                <a:ea typeface="HGP創英角ﾎﾟｯﾌﾟ体" panose="040B0A00000000000000" pitchFamily="50" charset="-128"/>
              </a:rPr>
              <a:t>講師　　　　　まちの保健室訪問看護ステーション</a:t>
            </a:r>
            <a:endParaRPr lang="en-US" altLang="ja-JP" sz="1200" dirty="0" smtClean="0">
              <a:latin typeface="HGP創英角ﾎﾟｯﾌﾟ体" panose="040B0A00000000000000" pitchFamily="50" charset="-128"/>
              <a:ea typeface="HGP創英角ﾎﾟｯﾌﾟ体" panose="040B0A00000000000000" pitchFamily="50" charset="-128"/>
            </a:endParaRPr>
          </a:p>
          <a:p>
            <a:r>
              <a:rPr kumimoji="1" lang="ja-JP" altLang="en-US" sz="1200" dirty="0">
                <a:latin typeface="HGP創英角ﾎﾟｯﾌﾟ体" panose="040B0A00000000000000" pitchFamily="50" charset="-128"/>
                <a:ea typeface="HGP創英角ﾎﾟｯﾌﾟ体" panose="040B0A00000000000000" pitchFamily="50" charset="-128"/>
              </a:rPr>
              <a:t>　</a:t>
            </a:r>
            <a:r>
              <a:rPr kumimoji="1" lang="ja-JP" altLang="en-US" sz="1200" dirty="0" smtClean="0">
                <a:latin typeface="HGP創英角ﾎﾟｯﾌﾟ体" panose="040B0A00000000000000" pitchFamily="50" charset="-128"/>
                <a:ea typeface="HGP創英角ﾎﾟｯﾌﾟ体" panose="040B0A00000000000000" pitchFamily="50" charset="-128"/>
              </a:rPr>
              <a:t>　　　　　　　代表　斉藤京子さん</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r>
              <a:rPr lang="ja-JP" altLang="en-US" sz="1200" dirty="0">
                <a:latin typeface="HGP創英角ﾎﾟｯﾌﾟ体" panose="040B0A00000000000000" pitchFamily="50" charset="-128"/>
                <a:ea typeface="HGP創英角ﾎﾟｯﾌﾟ体" panose="040B0A00000000000000" pitchFamily="50" charset="-128"/>
              </a:rPr>
              <a:t>　</a:t>
            </a:r>
            <a:r>
              <a:rPr lang="ja-JP" altLang="en-US" sz="1200" dirty="0" smtClean="0">
                <a:latin typeface="HGP創英角ﾎﾟｯﾌﾟ体" panose="040B0A00000000000000" pitchFamily="50" charset="-128"/>
                <a:ea typeface="HGP創英角ﾎﾟｯﾌﾟ体" panose="040B0A00000000000000" pitchFamily="50" charset="-128"/>
              </a:rPr>
              <a:t>　　　　　　　</a:t>
            </a:r>
            <a:r>
              <a:rPr lang="ja-JP" altLang="en-US" sz="900" dirty="0" smtClean="0">
                <a:latin typeface="HGP創英角ﾎﾟｯﾌﾟ体" panose="040B0A00000000000000" pitchFamily="50" charset="-128"/>
                <a:ea typeface="HGP創英角ﾎﾟｯﾌﾟ体" panose="040B0A00000000000000" pitchFamily="50" charset="-128"/>
              </a:rPr>
              <a:t>看護師</a:t>
            </a:r>
            <a:r>
              <a:rPr lang="en-US" altLang="ja-JP" sz="900" dirty="0" smtClean="0">
                <a:latin typeface="HGP創英角ﾎﾟｯﾌﾟ体" panose="040B0A00000000000000" pitchFamily="50" charset="-128"/>
                <a:ea typeface="HGP創英角ﾎﾟｯﾌﾟ体" panose="040B0A00000000000000" pitchFamily="50" charset="-128"/>
              </a:rPr>
              <a:t>/</a:t>
            </a:r>
            <a:r>
              <a:rPr lang="ja-JP" altLang="en-US" sz="900" dirty="0" smtClean="0">
                <a:latin typeface="HGP創英角ﾎﾟｯﾌﾟ体" panose="040B0A00000000000000" pitchFamily="50" charset="-128"/>
                <a:ea typeface="HGP創英角ﾎﾟｯﾌﾟ体" panose="040B0A00000000000000" pitchFamily="50" charset="-128"/>
              </a:rPr>
              <a:t>ケアマネージャー</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r>
              <a:rPr kumimoji="1" lang="ja-JP" altLang="en-US" sz="1200" dirty="0" smtClean="0">
                <a:latin typeface="HGP創英角ﾎﾟｯﾌﾟ体" panose="040B0A00000000000000" pitchFamily="50" charset="-128"/>
                <a:ea typeface="HGP創英角ﾎﾟｯﾌﾟ体" panose="040B0A00000000000000" pitchFamily="50" charset="-128"/>
              </a:rPr>
              <a:t>　　　　　　　　</a:t>
            </a:r>
            <a:r>
              <a:rPr kumimoji="1" lang="en-US" altLang="ja-JP" sz="1200" dirty="0" smtClean="0">
                <a:latin typeface="HGP創英角ﾎﾟｯﾌﾟ体" panose="040B0A00000000000000" pitchFamily="50" charset="-128"/>
                <a:ea typeface="HGP創英角ﾎﾟｯﾌﾟ体" panose="040B0A00000000000000" pitchFamily="50" charset="-128"/>
              </a:rPr>
              <a:t>IFA</a:t>
            </a:r>
            <a:r>
              <a:rPr kumimoji="1" lang="ja-JP" altLang="en-US" sz="1200" dirty="0" smtClean="0">
                <a:latin typeface="HGP創英角ﾎﾟｯﾌﾟ体" panose="040B0A00000000000000" pitchFamily="50" charset="-128"/>
                <a:ea typeface="HGP創英角ﾎﾟｯﾌﾟ体" panose="040B0A00000000000000" pitchFamily="50" charset="-128"/>
              </a:rPr>
              <a:t>認定アロマセラピスト</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r>
              <a:rPr lang="ja-JP" altLang="en-US" sz="1100" dirty="0">
                <a:solidFill>
                  <a:srgbClr val="C00000"/>
                </a:solidFill>
                <a:latin typeface="HGP創英角ﾎﾟｯﾌﾟ体" panose="040B0A00000000000000" pitchFamily="50" charset="-128"/>
                <a:ea typeface="HGP創英角ﾎﾟｯﾌﾟ体" panose="040B0A00000000000000" pitchFamily="50" charset="-128"/>
              </a:rPr>
              <a:t>どなた</a:t>
            </a:r>
            <a:r>
              <a:rPr lang="ja-JP" altLang="en-US" sz="1100" dirty="0" smtClean="0">
                <a:solidFill>
                  <a:srgbClr val="C00000"/>
                </a:solidFill>
                <a:latin typeface="HGP創英角ﾎﾟｯﾌﾟ体" panose="040B0A00000000000000" pitchFamily="50" charset="-128"/>
                <a:ea typeface="HGP創英角ﾎﾟｯﾌﾟ体" panose="040B0A00000000000000" pitchFamily="50" charset="-128"/>
              </a:rPr>
              <a:t>でもご参加いただけるイベントです。</a:t>
            </a:r>
            <a:endParaRPr lang="en-US" altLang="ja-JP" sz="1100" dirty="0" smtClean="0">
              <a:solidFill>
                <a:srgbClr val="C00000"/>
              </a:solidFill>
              <a:latin typeface="HGP創英角ﾎﾟｯﾌﾟ体" panose="040B0A00000000000000" pitchFamily="50" charset="-128"/>
              <a:ea typeface="HGP創英角ﾎﾟｯﾌﾟ体" panose="040B0A00000000000000" pitchFamily="50" charset="-128"/>
            </a:endParaRPr>
          </a:p>
          <a:p>
            <a:r>
              <a:rPr lang="ja-JP" altLang="en-US" sz="1100" dirty="0" smtClean="0">
                <a:latin typeface="HGP創英角ﾎﾟｯﾌﾟ体" panose="040B0A00000000000000" pitchFamily="50" charset="-128"/>
                <a:ea typeface="HGP創英角ﾎﾟｯﾌﾟ体" panose="040B0A00000000000000" pitchFamily="50" charset="-128"/>
              </a:rPr>
              <a:t>ご興味のある方は是非お申し込みください</a:t>
            </a:r>
            <a:r>
              <a:rPr lang="ja-JP" altLang="en-US" sz="1200" dirty="0" smtClean="0">
                <a:latin typeface="HGP創英角ﾎﾟｯﾌﾟ体" panose="040B0A00000000000000" pitchFamily="50" charset="-128"/>
                <a:ea typeface="HGP創英角ﾎﾟｯﾌﾟ体" panose="040B0A00000000000000" pitchFamily="50" charset="-128"/>
              </a:rPr>
              <a:t>。</a:t>
            </a:r>
            <a:endParaRPr lang="en-US" altLang="ja-JP" sz="1200" dirty="0" smtClean="0">
              <a:latin typeface="HGP創英角ﾎﾟｯﾌﾟ体" panose="040B0A00000000000000" pitchFamily="50" charset="-128"/>
              <a:ea typeface="HGP創英角ﾎﾟｯﾌﾟ体" panose="040B0A00000000000000" pitchFamily="50" charset="-128"/>
            </a:endParaRPr>
          </a:p>
          <a:p>
            <a:endParaRPr kumimoji="1" lang="ja-JP" altLang="en-US" sz="1400" dirty="0">
              <a:latin typeface="HGP創英角ﾎﾟｯﾌﾟ体" panose="040B0A00000000000000" pitchFamily="50" charset="-128"/>
              <a:ea typeface="HGP創英角ﾎﾟｯﾌﾟ体" panose="040B0A00000000000000" pitchFamily="50" charset="-128"/>
            </a:endParaRPr>
          </a:p>
        </p:txBody>
      </p:sp>
      <p:pic>
        <p:nvPicPr>
          <p:cNvPr id="1026" name="Picture 2" descr="C:\Users\user\Desktop\ROGO2\hp_banner_t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87" y="6669056"/>
            <a:ext cx="2592288" cy="116827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sanctuary\Desktop\★報告書用写真\40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582"/>
          <a:stretch/>
        </p:blipFill>
        <p:spPr bwMode="auto">
          <a:xfrm>
            <a:off x="8603969" y="5341747"/>
            <a:ext cx="1834967" cy="1039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2" descr="\\192.168.168.254\Share\27年度後期写真集\2015二期倶楽部\DSCF01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694" t="2805" r="10694" b="13209"/>
          <a:stretch/>
        </p:blipFill>
        <p:spPr bwMode="auto">
          <a:xfrm>
            <a:off x="10045327" y="4876945"/>
            <a:ext cx="1573944" cy="12611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028468" y="5838006"/>
            <a:ext cx="3300653" cy="1973026"/>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kumimoji="1" lang="ja-JP" altLang="en-US" sz="1000" dirty="0" smtClean="0">
                <a:latin typeface="HGP創英角ｺﾞｼｯｸUB" panose="020B0900000000000000" pitchFamily="50" charset="-128"/>
                <a:ea typeface="HGP創英角ｺﾞｼｯｸUB" panose="020B0900000000000000" pitchFamily="50" charset="-128"/>
              </a:rPr>
              <a:t>🌺おまけクイズ🌺</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b="1" dirty="0" smtClean="0">
                <a:latin typeface="HGP創英角ｺﾞｼｯｸUB" panose="020B0900000000000000" pitchFamily="50" charset="-128"/>
                <a:ea typeface="HGP創英角ｺﾞｼｯｸUB" panose="020B0900000000000000" pitchFamily="50" charset="-128"/>
              </a:rPr>
              <a:t>額ぶちと絵がセット</a:t>
            </a:r>
            <a:r>
              <a:rPr lang="ja-JP" altLang="en-US" sz="1000" dirty="0" smtClean="0">
                <a:latin typeface="HGP創英角ｺﾞｼｯｸUB" panose="020B0900000000000000" pitchFamily="50" charset="-128"/>
                <a:ea typeface="HGP創英角ｺﾞｼｯｸUB" panose="020B0900000000000000" pitchFamily="50" charset="-128"/>
              </a:rPr>
              <a:t>の物を</a:t>
            </a:r>
            <a:r>
              <a:rPr lang="en-US" altLang="ja-JP" sz="1000" dirty="0" smtClean="0">
                <a:solidFill>
                  <a:srgbClr val="FF0000"/>
                </a:solidFill>
                <a:latin typeface="HGP創英角ｺﾞｼｯｸUB" panose="020B0900000000000000" pitchFamily="50" charset="-128"/>
                <a:ea typeface="HGP創英角ｺﾞｼｯｸUB" panose="020B0900000000000000" pitchFamily="50" charset="-128"/>
              </a:rPr>
              <a:t>1</a:t>
            </a:r>
            <a:r>
              <a:rPr lang="ja-JP" altLang="en-US" sz="1000" dirty="0" smtClean="0">
                <a:solidFill>
                  <a:srgbClr val="FF0000"/>
                </a:solidFill>
                <a:latin typeface="HGP創英角ｺﾞｼｯｸUB" panose="020B0900000000000000" pitchFamily="50" charset="-128"/>
                <a:ea typeface="HGP創英角ｺﾞｼｯｸUB" panose="020B0900000000000000" pitchFamily="50" charset="-128"/>
              </a:rPr>
              <a:t>万</a:t>
            </a:r>
            <a:r>
              <a:rPr lang="en-US" altLang="ja-JP" sz="1000" dirty="0" smtClean="0">
                <a:solidFill>
                  <a:srgbClr val="FF0000"/>
                </a:solidFill>
                <a:latin typeface="HGP創英角ｺﾞｼｯｸUB" panose="020B0900000000000000" pitchFamily="50" charset="-128"/>
                <a:ea typeface="HGP創英角ｺﾞｼｯｸUB" panose="020B0900000000000000" pitchFamily="50" charset="-128"/>
              </a:rPr>
              <a:t>5</a:t>
            </a:r>
            <a:r>
              <a:rPr lang="ja-JP" altLang="en-US" sz="1000" dirty="0" smtClean="0">
                <a:solidFill>
                  <a:srgbClr val="FF0000"/>
                </a:solidFill>
                <a:latin typeface="HGP創英角ｺﾞｼｯｸUB" panose="020B0900000000000000" pitchFamily="50" charset="-128"/>
                <a:ea typeface="HGP創英角ｺﾞｼｯｸUB" panose="020B0900000000000000" pitchFamily="50" charset="-128"/>
              </a:rPr>
              <a:t>千円</a:t>
            </a:r>
            <a:r>
              <a:rPr lang="ja-JP" altLang="en-US" sz="1000" dirty="0" smtClean="0">
                <a:latin typeface="HGP創英角ｺﾞｼｯｸUB" panose="020B0900000000000000" pitchFamily="50" charset="-128"/>
                <a:ea typeface="HGP創英角ｺﾞｼｯｸUB" panose="020B0900000000000000" pitchFamily="50" charset="-128"/>
              </a:rPr>
              <a:t>で購入しました。</a:t>
            </a:r>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そして、絵だけの価格は、額ぶちの価格よりちょうど</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lang="en-US" altLang="ja-JP" sz="1000" dirty="0">
                <a:latin typeface="HGP創英角ｺﾞｼｯｸUB" panose="020B0900000000000000" pitchFamily="50" charset="-128"/>
                <a:ea typeface="HGP創英角ｺﾞｼｯｸUB" panose="020B0900000000000000" pitchFamily="50" charset="-128"/>
              </a:rPr>
              <a:t>1</a:t>
            </a:r>
            <a:r>
              <a:rPr lang="ja-JP" altLang="en-US" sz="1000" dirty="0">
                <a:latin typeface="HGP創英角ｺﾞｼｯｸUB" panose="020B0900000000000000" pitchFamily="50" charset="-128"/>
                <a:ea typeface="HGP創英角ｺﾞｼｯｸUB" panose="020B0900000000000000" pitchFamily="50" charset="-128"/>
              </a:rPr>
              <a:t>万</a:t>
            </a:r>
            <a:r>
              <a:rPr lang="ja-JP" altLang="en-US" sz="1000" dirty="0" smtClean="0">
                <a:latin typeface="HGP創英角ｺﾞｼｯｸUB" panose="020B0900000000000000" pitchFamily="50" charset="-128"/>
                <a:ea typeface="HGP創英角ｺﾞｼｯｸUB" panose="020B0900000000000000" pitchFamily="50" charset="-128"/>
              </a:rPr>
              <a:t>円高い</a:t>
            </a:r>
            <a:r>
              <a:rPr lang="ja-JP" altLang="en-US" sz="1000" dirty="0">
                <a:latin typeface="HGP創英角ｺﾞｼｯｸUB" panose="020B0900000000000000" pitchFamily="50" charset="-128"/>
                <a:ea typeface="HGP創英角ｺﾞｼｯｸUB" panose="020B0900000000000000" pitchFamily="50" charset="-128"/>
              </a:rPr>
              <a:t>です。</a:t>
            </a:r>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絵の値段はいくらでしょうか？</a:t>
            </a:r>
            <a:endParaRPr lang="en-US" altLang="ja-JP" sz="1000" dirty="0" smtClean="0">
              <a:latin typeface="HGP創英角ｺﾞｼｯｸUB" panose="020B0900000000000000" pitchFamily="50" charset="-128"/>
              <a:ea typeface="HGP創英角ｺﾞｼｯｸUB" panose="020B0900000000000000" pitchFamily="50" charset="-128"/>
            </a:endParaRPr>
          </a:p>
          <a:p>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今回は数学</a:t>
            </a:r>
            <a:r>
              <a:rPr lang="ja-JP" altLang="en-US" sz="1000" dirty="0" err="1" smtClean="0">
                <a:latin typeface="HGP創英角ｺﾞｼｯｸUB" panose="020B0900000000000000" pitchFamily="50" charset="-128"/>
                <a:ea typeface="HGP創英角ｺﾞｼｯｸUB" panose="020B0900000000000000" pitchFamily="50" charset="-128"/>
              </a:rPr>
              <a:t>。。</a:t>
            </a:r>
            <a:r>
              <a:rPr lang="ja-JP" altLang="en-US" sz="1000" dirty="0" smtClean="0">
                <a:latin typeface="HGP創英角ｺﾞｼｯｸUB" panose="020B0900000000000000" pitchFamily="50" charset="-128"/>
                <a:ea typeface="HGP創英角ｺﾞｼｯｸUB" panose="020B0900000000000000" pitchFamily="50" charset="-128"/>
              </a:rPr>
              <a:t>さあ頑張って考えてね</a:t>
            </a:r>
            <a:endParaRPr lang="en-US" altLang="ja-JP" sz="1000" dirty="0" smtClean="0">
              <a:latin typeface="HGP創英角ｺﾞｼｯｸUB" panose="020B0900000000000000" pitchFamily="50" charset="-128"/>
              <a:ea typeface="HGP創英角ｺﾞｼｯｸUB" panose="020B0900000000000000" pitchFamily="50" charset="-128"/>
            </a:endParaRPr>
          </a:p>
          <a:p>
            <a:endParaRPr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お皿に、魚が</a:t>
            </a:r>
            <a:r>
              <a:rPr lang="en-US" altLang="ja-JP" sz="1000" dirty="0" smtClean="0">
                <a:latin typeface="HGP創英角ｺﾞｼｯｸUB" panose="020B0900000000000000" pitchFamily="50" charset="-128"/>
                <a:ea typeface="HGP創英角ｺﾞｼｯｸUB" panose="020B0900000000000000" pitchFamily="50" charset="-128"/>
              </a:rPr>
              <a:t>3</a:t>
            </a:r>
            <a:r>
              <a:rPr lang="ja-JP" altLang="en-US" sz="1000" dirty="0" smtClean="0">
                <a:latin typeface="HGP創英角ｺﾞｼｯｸUB" panose="020B0900000000000000" pitchFamily="50" charset="-128"/>
                <a:ea typeface="HGP創英角ｺﾞｼｯｸUB" panose="020B0900000000000000" pitchFamily="50" charset="-128"/>
              </a:rPr>
              <a:t>匹あります。</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ネコが一匹くわえていきました。</a:t>
            </a:r>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さて魚は何匹でしょう？</a:t>
            </a:r>
            <a:r>
              <a:rPr lang="en-US" altLang="ja-JP" sz="1000" dirty="0" smtClean="0">
                <a:latin typeface="HGP創英角ｺﾞｼｯｸUB" panose="020B0900000000000000" pitchFamily="50" charset="-128"/>
                <a:ea typeface="HGP創英角ｺﾞｼｯｸUB" panose="020B0900000000000000" pitchFamily="50" charset="-128"/>
              </a:rPr>
              <a:t>(#^.^#)</a:t>
            </a:r>
          </a:p>
          <a:p>
            <a:r>
              <a:rPr lang="en-US" altLang="ja-JP" sz="1000" dirty="0" smtClean="0">
                <a:latin typeface="HGP創英角ｺﾞｼｯｸUB" panose="020B0900000000000000" pitchFamily="50" charset="-128"/>
                <a:ea typeface="HGP創英角ｺﾞｼｯｸUB" panose="020B0900000000000000" pitchFamily="50" charset="-128"/>
              </a:rPr>
              <a:t>A.</a:t>
            </a:r>
            <a:r>
              <a:rPr lang="ja-JP" altLang="en-US" sz="1000" dirty="0" smtClean="0">
                <a:latin typeface="HGP創英角ｺﾞｼｯｸUB" panose="020B0900000000000000" pitchFamily="50" charset="-128"/>
                <a:ea typeface="HGP創英角ｺﾞｼｯｸUB" panose="020B0900000000000000" pitchFamily="50" charset="-128"/>
              </a:rPr>
              <a:t>加えて行ったので</a:t>
            </a:r>
            <a:r>
              <a:rPr lang="en-US" altLang="ja-JP" sz="1000" dirty="0" smtClean="0">
                <a:latin typeface="HGP創英角ｺﾞｼｯｸUB" panose="020B0900000000000000" pitchFamily="50" charset="-128"/>
                <a:ea typeface="HGP創英角ｺﾞｼｯｸUB" panose="020B0900000000000000" pitchFamily="50" charset="-128"/>
              </a:rPr>
              <a:t>(</a:t>
            </a:r>
            <a:r>
              <a:rPr lang="ja-JP" altLang="en-US" sz="1000" dirty="0" smtClean="0">
                <a:latin typeface="HGP創英角ｺﾞｼｯｸUB" panose="020B0900000000000000" pitchFamily="50" charset="-128"/>
                <a:ea typeface="HGP創英角ｺﾞｼｯｸUB" panose="020B0900000000000000" pitchFamily="50" charset="-128"/>
              </a:rPr>
              <a:t>笑</a:t>
            </a:r>
            <a:r>
              <a:rPr lang="en-US" altLang="ja-JP" sz="1000" dirty="0" smtClean="0">
                <a:latin typeface="HGP創英角ｺﾞｼｯｸUB" panose="020B0900000000000000" pitchFamily="50" charset="-128"/>
                <a:ea typeface="HGP創英角ｺﾞｼｯｸUB" panose="020B0900000000000000" pitchFamily="50" charset="-128"/>
              </a:rPr>
              <a:t>)4</a:t>
            </a:r>
            <a:r>
              <a:rPr lang="ja-JP" altLang="en-US" sz="1000" dirty="0" smtClean="0">
                <a:latin typeface="HGP創英角ｺﾞｼｯｸUB" panose="020B0900000000000000" pitchFamily="50" charset="-128"/>
                <a:ea typeface="HGP創英角ｺﾞｼｯｸUB" panose="020B0900000000000000" pitchFamily="50" charset="-128"/>
              </a:rPr>
              <a:t>匹です</a:t>
            </a:r>
            <a:r>
              <a:rPr lang="en-US" altLang="ja-JP" sz="1000" dirty="0" smtClean="0">
                <a:latin typeface="HGP創英角ｺﾞｼｯｸUB" panose="020B0900000000000000" pitchFamily="50" charset="-128"/>
                <a:ea typeface="HGP創英角ｺﾞｼｯｸUB" panose="020B0900000000000000" pitchFamily="50" charset="-128"/>
              </a:rPr>
              <a:t>(^</a:t>
            </a:r>
          </a:p>
          <a:p>
            <a:r>
              <a:rPr lang="ja-JP" altLang="en-US" sz="1050" dirty="0">
                <a:latin typeface="HGP創英角ｺﾞｼｯｸUB" panose="020B0900000000000000" pitchFamily="50" charset="-128"/>
                <a:ea typeface="HGP創英角ｺﾞｼｯｸUB" panose="020B0900000000000000" pitchFamily="50" charset="-128"/>
              </a:rPr>
              <a:t>　</a:t>
            </a:r>
            <a:r>
              <a:rPr lang="ja-JP" altLang="en-US" sz="1050" dirty="0" smtClean="0">
                <a:latin typeface="HGP創英角ｺﾞｼｯｸUB" panose="020B0900000000000000" pitchFamily="50" charset="-128"/>
                <a:ea typeface="HGP創英角ｺﾞｼｯｸUB" panose="020B0900000000000000" pitchFamily="50" charset="-128"/>
              </a:rPr>
              <a:t>　　　　　　　　</a:t>
            </a:r>
            <a:endParaRPr lang="en-US" altLang="ja-JP" sz="1050" dirty="0" smtClean="0">
              <a:latin typeface="HGP創英角ﾎﾟｯﾌﾟ体" panose="040B0A00000000000000" pitchFamily="50" charset="-128"/>
              <a:ea typeface="HGP創英角ﾎﾟｯﾌﾟ体" panose="040B0A00000000000000" pitchFamily="50" charset="-128"/>
            </a:endParaRP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7798" y="6872082"/>
            <a:ext cx="918208" cy="918208"/>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1095" y="8569098"/>
            <a:ext cx="1966900" cy="1475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正方形/長方形 8"/>
          <p:cNvSpPr/>
          <p:nvPr/>
        </p:nvSpPr>
        <p:spPr>
          <a:xfrm>
            <a:off x="252239" y="8515949"/>
            <a:ext cx="2736304" cy="162517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900" dirty="0" smtClean="0">
                <a:latin typeface="HGP創英角ｺﾞｼｯｸUB" panose="020B0900000000000000" pitchFamily="50" charset="-128"/>
                <a:ea typeface="HGP創英角ｺﾞｼｯｸUB" panose="020B0900000000000000" pitchFamily="50" charset="-128"/>
              </a:rPr>
              <a:t>サンクチュアリでは、</a:t>
            </a:r>
            <a:endParaRPr kumimoji="1" lang="en-US" altLang="ja-JP" sz="900" dirty="0" smtClean="0">
              <a:latin typeface="HGP創英角ｺﾞｼｯｸUB" panose="020B0900000000000000" pitchFamily="50" charset="-128"/>
              <a:ea typeface="HGP創英角ｺﾞｼｯｸUB" panose="020B0900000000000000" pitchFamily="50" charset="-128"/>
            </a:endParaRPr>
          </a:p>
          <a:p>
            <a:r>
              <a:rPr kumimoji="1" lang="ja-JP" altLang="en-US" sz="900" dirty="0" smtClean="0">
                <a:latin typeface="HGP創英角ｺﾞｼｯｸUB" panose="020B0900000000000000" pitchFamily="50" charset="-128"/>
                <a:ea typeface="HGP創英角ｺﾞｼｯｸUB" panose="020B0900000000000000" pitchFamily="50" charset="-128"/>
              </a:rPr>
              <a:t>・毎週火曜日１３時３０分から</a:t>
            </a:r>
            <a:endParaRPr kumimoji="1" lang="en-US" altLang="ja-JP" sz="900" dirty="0" smtClean="0">
              <a:latin typeface="HGP創英角ｺﾞｼｯｸUB" panose="020B0900000000000000" pitchFamily="50" charset="-128"/>
              <a:ea typeface="HGP創英角ｺﾞｼｯｸUB" panose="020B0900000000000000" pitchFamily="50" charset="-128"/>
            </a:endParaRPr>
          </a:p>
          <a:p>
            <a:r>
              <a:rPr kumimoji="1" lang="ja-JP" altLang="en-US" sz="900" dirty="0" smtClean="0">
                <a:latin typeface="HGP創英角ｺﾞｼｯｸUB" panose="020B0900000000000000" pitchFamily="50" charset="-128"/>
                <a:ea typeface="HGP創英角ｺﾞｼｯｸUB" panose="020B0900000000000000" pitchFamily="50" charset="-128"/>
              </a:rPr>
              <a:t>安行東公民館にてヨガクラスオリーブ</a:t>
            </a:r>
            <a:endParaRPr kumimoji="1" lang="en-US" altLang="ja-JP" sz="900" dirty="0" smtClean="0">
              <a:latin typeface="HGP創英角ｺﾞｼｯｸUB" panose="020B0900000000000000" pitchFamily="50" charset="-128"/>
              <a:ea typeface="HGP創英角ｺﾞｼｯｸUB" panose="020B0900000000000000" pitchFamily="50" charset="-128"/>
            </a:endParaRPr>
          </a:p>
          <a:p>
            <a:r>
              <a:rPr lang="ja-JP" altLang="en-US" sz="900" dirty="0" smtClean="0">
                <a:latin typeface="HGP創英角ｺﾞｼｯｸUB" panose="020B0900000000000000" pitchFamily="50" charset="-128"/>
                <a:ea typeface="HGP創英角ｺﾞｼｯｸUB" panose="020B0900000000000000" pitchFamily="50" charset="-128"/>
              </a:rPr>
              <a:t>・毎週金曜日９時３０分から</a:t>
            </a:r>
            <a:endParaRPr lang="en-US" altLang="ja-JP" sz="900" dirty="0" smtClean="0">
              <a:latin typeface="HGP創英角ｺﾞｼｯｸUB" panose="020B0900000000000000" pitchFamily="50" charset="-128"/>
              <a:ea typeface="HGP創英角ｺﾞｼｯｸUB" panose="020B0900000000000000" pitchFamily="50" charset="-128"/>
            </a:endParaRPr>
          </a:p>
          <a:p>
            <a:r>
              <a:rPr kumimoji="1" lang="ja-JP" altLang="en-US" sz="900" dirty="0" smtClean="0">
                <a:latin typeface="HGP創英角ｺﾞｼｯｸUB" panose="020B0900000000000000" pitchFamily="50" charset="-128"/>
                <a:ea typeface="HGP創英角ｺﾞｼｯｸUB" panose="020B0900000000000000" pitchFamily="50" charset="-128"/>
              </a:rPr>
              <a:t>川口駅前フレンディアまたはリリアにて</a:t>
            </a:r>
            <a:endParaRPr kumimoji="1" lang="en-US" altLang="ja-JP" sz="900" dirty="0" smtClean="0">
              <a:latin typeface="HGP創英角ｺﾞｼｯｸUB" panose="020B0900000000000000" pitchFamily="50" charset="-128"/>
              <a:ea typeface="HGP創英角ｺﾞｼｯｸUB" panose="020B0900000000000000" pitchFamily="50" charset="-128"/>
            </a:endParaRPr>
          </a:p>
          <a:p>
            <a:r>
              <a:rPr lang="en-US" altLang="ja-JP" sz="900" dirty="0" smtClean="0">
                <a:latin typeface="HGP創英角ｺﾞｼｯｸUB" panose="020B0900000000000000" pitchFamily="50" charset="-128"/>
                <a:ea typeface="HGP創英角ｺﾞｼｯｸUB" panose="020B0900000000000000" pitchFamily="50" charset="-128"/>
              </a:rPr>
              <a:t>AL</a:t>
            </a:r>
            <a:r>
              <a:rPr lang="ja-JP" altLang="en-US" sz="900" dirty="0" smtClean="0">
                <a:latin typeface="HGP創英角ｺﾞｼｯｸUB" panose="020B0900000000000000" pitchFamily="50" charset="-128"/>
                <a:ea typeface="HGP創英角ｺﾞｼｯｸUB" panose="020B0900000000000000" pitchFamily="50" charset="-128"/>
              </a:rPr>
              <a:t>認証プログラムアクティブフィット</a:t>
            </a:r>
            <a:r>
              <a:rPr lang="en-US" altLang="ja-JP" sz="900" dirty="0" smtClean="0">
                <a:latin typeface="HGP創英角ｺﾞｼｯｸUB" panose="020B0900000000000000" pitchFamily="50" charset="-128"/>
                <a:ea typeface="HGP創英角ｺﾞｼｯｸUB" panose="020B0900000000000000" pitchFamily="50" charset="-128"/>
              </a:rPr>
              <a:t>club</a:t>
            </a:r>
            <a:r>
              <a:rPr lang="ja-JP" altLang="en-US" sz="900" dirty="0" smtClean="0">
                <a:latin typeface="HGP創英角ｺﾞｼｯｸUB" panose="020B0900000000000000" pitchFamily="50" charset="-128"/>
                <a:ea typeface="HGP創英角ｺﾞｼｯｸUB" panose="020B0900000000000000" pitchFamily="50" charset="-128"/>
              </a:rPr>
              <a:t>を担当</a:t>
            </a:r>
            <a:endParaRPr lang="en-US" altLang="ja-JP" sz="900" dirty="0" smtClean="0">
              <a:latin typeface="HGP創英角ｺﾞｼｯｸUB" panose="020B0900000000000000" pitchFamily="50" charset="-128"/>
              <a:ea typeface="HGP創英角ｺﾞｼｯｸUB" panose="020B0900000000000000" pitchFamily="50" charset="-128"/>
            </a:endParaRPr>
          </a:p>
          <a:p>
            <a:r>
              <a:rPr lang="ja-JP" altLang="en-US" sz="1100" smtClean="0">
                <a:latin typeface="HGP創英角ｺﾞｼｯｸUB" panose="020B0900000000000000" pitchFamily="50" charset="-128"/>
                <a:ea typeface="HGP創英角ｺﾞｼｯｸUB" panose="020B0900000000000000" pitchFamily="50" charset="-128"/>
              </a:rPr>
              <a:t>・資格</a:t>
            </a:r>
            <a:endParaRPr lang="en-US" altLang="ja-JP" sz="1100" dirty="0" smtClean="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健康運動</a:t>
            </a:r>
            <a:r>
              <a:rPr lang="ja-JP" altLang="en-US" sz="900" dirty="0" smtClean="0">
                <a:latin typeface="HGP創英角ｺﾞｼｯｸUB" panose="020B0900000000000000" pitchFamily="50" charset="-128"/>
                <a:ea typeface="HGP創英角ｺﾞｼｯｸUB" panose="020B0900000000000000" pitchFamily="50" charset="-128"/>
              </a:rPr>
              <a:t>指導士</a:t>
            </a:r>
            <a:endParaRPr lang="en-US" altLang="ja-JP" sz="900" dirty="0" smtClean="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健康運動実践</a:t>
            </a:r>
            <a:r>
              <a:rPr lang="ja-JP" altLang="en-US" sz="900" dirty="0" smtClean="0">
                <a:latin typeface="HGP創英角ｺﾞｼｯｸUB" panose="020B0900000000000000" pitchFamily="50" charset="-128"/>
                <a:ea typeface="HGP創英角ｺﾞｼｯｸUB" panose="020B0900000000000000" pitchFamily="50" charset="-128"/>
              </a:rPr>
              <a:t>指導者</a:t>
            </a:r>
            <a:endParaRPr lang="en-US" altLang="ja-JP" sz="900" dirty="0" smtClean="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日本</a:t>
            </a:r>
            <a:r>
              <a:rPr lang="ja-JP" altLang="en-US" sz="900" dirty="0" smtClean="0">
                <a:latin typeface="HGP創英角ｺﾞｼｯｸUB" panose="020B0900000000000000" pitchFamily="50" charset="-128"/>
                <a:ea typeface="HGP創英角ｺﾞｼｯｸUB" panose="020B0900000000000000" pitchFamily="50" charset="-128"/>
              </a:rPr>
              <a:t>体育協会公認水泳指導員</a:t>
            </a:r>
            <a:endParaRPr lang="en-US" altLang="ja-JP" sz="900" dirty="0" smtClean="0">
              <a:latin typeface="HGP創英角ｺﾞｼｯｸUB" panose="020B0900000000000000" pitchFamily="50" charset="-128"/>
              <a:ea typeface="HGP創英角ｺﾞｼｯｸUB" panose="020B0900000000000000" pitchFamily="50" charset="-128"/>
            </a:endParaRPr>
          </a:p>
          <a:p>
            <a:r>
              <a:rPr lang="ja-JP" altLang="en-US" sz="900" dirty="0" smtClean="0">
                <a:latin typeface="HGP創英角ｺﾞｼｯｸUB" panose="020B0900000000000000" pitchFamily="50" charset="-128"/>
                <a:ea typeface="HGP創英角ｺﾞｼｯｸUB" panose="020B0900000000000000" pitchFamily="50" charset="-128"/>
              </a:rPr>
              <a:t>公認</a:t>
            </a:r>
            <a:r>
              <a:rPr lang="ja-JP" altLang="en-US" sz="900" dirty="0">
                <a:latin typeface="HGP創英角ｺﾞｼｯｸUB" panose="020B0900000000000000" pitchFamily="50" charset="-128"/>
                <a:ea typeface="HGP創英角ｺﾞｼｯｸUB" panose="020B0900000000000000" pitchFamily="50" charset="-128"/>
              </a:rPr>
              <a:t>アシスタントマネージャー</a:t>
            </a:r>
            <a:endParaRPr lang="en-US" altLang="ja-JP" sz="900" dirty="0" smtClean="0">
              <a:latin typeface="HGP創英角ｺﾞｼｯｸUB" panose="020B0900000000000000" pitchFamily="50" charset="-128"/>
              <a:ea typeface="HGP創英角ｺﾞｼｯｸUB" panose="020B0900000000000000" pitchFamily="50" charset="-128"/>
            </a:endParaRPr>
          </a:p>
          <a:p>
            <a:endParaRPr lang="en-US" altLang="ja-JP" sz="900" dirty="0" smtClean="0">
              <a:latin typeface="HGP創英角ｺﾞｼｯｸUB" panose="020B0900000000000000" pitchFamily="50" charset="-128"/>
              <a:ea typeface="HGP創英角ｺﾞｼｯｸUB" panose="020B0900000000000000" pitchFamily="50" charset="-128"/>
            </a:endParaRPr>
          </a:p>
          <a:p>
            <a:endParaRPr kumimoji="1" lang="en-US" altLang="ja-JP" sz="900" dirty="0" smtClean="0">
              <a:latin typeface="HGP創英角ｺﾞｼｯｸUB" panose="020B0900000000000000" pitchFamily="50" charset="-128"/>
              <a:ea typeface="HGP創英角ｺﾞｼｯｸUB" panose="020B0900000000000000" pitchFamily="50" charset="-128"/>
            </a:endParaRPr>
          </a:p>
          <a:p>
            <a:endParaRPr kumimoji="1" lang="ja-JP" altLang="en-US" sz="900" dirty="0">
              <a:latin typeface="HGP創英角ｺﾞｼｯｸUB" panose="020B0900000000000000" pitchFamily="50" charset="-128"/>
              <a:ea typeface="HGP創英角ｺﾞｼｯｸUB" panose="020B0900000000000000" pitchFamily="50" charset="-128"/>
            </a:endParaRPr>
          </a:p>
        </p:txBody>
      </p:sp>
      <p:pic>
        <p:nvPicPr>
          <p:cNvPr id="18" name="図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835977" y="1268219"/>
            <a:ext cx="1955196" cy="1466397"/>
          </a:xfrm>
          <a:prstGeom prst="ellipse">
            <a:avLst/>
          </a:prstGeom>
          <a:ln>
            <a:noFill/>
          </a:ln>
          <a:effectLst>
            <a:softEdge rad="112500"/>
          </a:effectLst>
        </p:spPr>
      </p:pic>
      <p:pic>
        <p:nvPicPr>
          <p:cNvPr id="20" name="図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5852" y="3286004"/>
            <a:ext cx="3251200" cy="2438400"/>
          </a:xfrm>
          <a:prstGeom prst="rect">
            <a:avLst/>
          </a:prstGeom>
        </p:spPr>
      </p:pic>
      <p:pic>
        <p:nvPicPr>
          <p:cNvPr id="22" name="図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0160" y="2154233"/>
            <a:ext cx="3251200" cy="2438400"/>
          </a:xfrm>
          <a:prstGeom prst="rect">
            <a:avLst/>
          </a:prstGeom>
        </p:spPr>
      </p:pic>
      <p:pic>
        <p:nvPicPr>
          <p:cNvPr id="26" name="図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3238" y="1070254"/>
            <a:ext cx="1799975" cy="1349982"/>
          </a:xfrm>
          <a:prstGeom prst="ellipse">
            <a:avLst/>
          </a:prstGeom>
          <a:ln>
            <a:noFill/>
          </a:ln>
          <a:effectLst>
            <a:softEdge rad="112500"/>
          </a:effectLst>
        </p:spPr>
      </p:pic>
      <p:pic>
        <p:nvPicPr>
          <p:cNvPr id="29" name="図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28709" y="2904384"/>
            <a:ext cx="1567298" cy="1175474"/>
          </a:xfrm>
          <a:prstGeom prst="rect">
            <a:avLst/>
          </a:prstGeom>
          <a:ln>
            <a:noFill/>
          </a:ln>
          <a:effectLst>
            <a:softEdge rad="112500"/>
          </a:effectLst>
        </p:spPr>
      </p:pic>
      <p:pic>
        <p:nvPicPr>
          <p:cNvPr id="30" name="図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50902" y="2796428"/>
            <a:ext cx="1925346" cy="1444010"/>
          </a:xfrm>
          <a:prstGeom prst="ellipse">
            <a:avLst/>
          </a:prstGeom>
          <a:ln>
            <a:noFill/>
          </a:ln>
          <a:effectLst>
            <a:softEdge rad="112500"/>
          </a:effectLst>
        </p:spPr>
      </p:pic>
      <p:pic>
        <p:nvPicPr>
          <p:cNvPr id="1031" name="図 10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7023" y="2101324"/>
            <a:ext cx="1256011" cy="9420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2" name="図 10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30591" y="2162768"/>
            <a:ext cx="1212622" cy="909467"/>
          </a:xfrm>
          <a:prstGeom prst="ellipse">
            <a:avLst/>
          </a:prstGeom>
          <a:ln>
            <a:noFill/>
          </a:ln>
          <a:effectLst>
            <a:softEdge rad="112500"/>
          </a:effectLst>
        </p:spPr>
      </p:pic>
      <p:sp>
        <p:nvSpPr>
          <p:cNvPr id="15" name="雲形吹き出し 14"/>
          <p:cNvSpPr/>
          <p:nvPr/>
        </p:nvSpPr>
        <p:spPr>
          <a:xfrm>
            <a:off x="3488408" y="936179"/>
            <a:ext cx="1516359" cy="478083"/>
          </a:xfrm>
          <a:prstGeom prst="cloudCallout">
            <a:avLst>
              <a:gd name="adj1" fmla="val 21587"/>
              <a:gd name="adj2" fmla="val 109820"/>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latin typeface="HGP創英角ｺﾞｼｯｸUB" panose="020B0900000000000000" pitchFamily="50" charset="-128"/>
                <a:ea typeface="HGP創英角ｺﾞｼｯｸUB" panose="020B0900000000000000" pitchFamily="50" charset="-128"/>
              </a:rPr>
              <a:t>賢者のポーズ２</a:t>
            </a:r>
            <a:endParaRPr lang="en-US" altLang="ja-JP" sz="900" dirty="0" smtClean="0">
              <a:latin typeface="HGP創英角ｺﾞｼｯｸUB" panose="020B0900000000000000" pitchFamily="50" charset="-128"/>
              <a:ea typeface="HGP創英角ｺﾞｼｯｸUB" panose="020B0900000000000000" pitchFamily="50" charset="-128"/>
            </a:endParaRPr>
          </a:p>
          <a:p>
            <a:r>
              <a:rPr lang="en-US" altLang="ja-JP" sz="900" dirty="0" smtClean="0">
                <a:latin typeface="HGP創英角ｺﾞｼｯｸUB" panose="020B0900000000000000" pitchFamily="50" charset="-128"/>
                <a:ea typeface="HGP創英角ｺﾞｼｯｸUB" panose="020B0900000000000000" pitchFamily="50" charset="-128"/>
              </a:rPr>
              <a:t>in</a:t>
            </a:r>
            <a:r>
              <a:rPr lang="ja-JP" altLang="en-US" sz="900" dirty="0" smtClean="0">
                <a:latin typeface="HGP創英角ｺﾞｼｯｸUB" panose="020B0900000000000000" pitchFamily="50" charset="-128"/>
                <a:ea typeface="HGP創英角ｺﾞｼｯｸUB" panose="020B0900000000000000" pitchFamily="50" charset="-128"/>
              </a:rPr>
              <a:t>長瀞</a:t>
            </a:r>
            <a:r>
              <a:rPr lang="en-US" altLang="ja-JP" sz="900" dirty="0" smtClean="0">
                <a:latin typeface="HGP創英角ｺﾞｼｯｸUB" panose="020B0900000000000000" pitchFamily="50" charset="-128"/>
                <a:ea typeface="HGP創英角ｺﾞｼｯｸUB" panose="020B0900000000000000" pitchFamily="50" charset="-128"/>
              </a:rPr>
              <a:t>by</a:t>
            </a:r>
            <a:r>
              <a:rPr lang="ja-JP" altLang="en-US" sz="900" dirty="0" smtClean="0">
                <a:latin typeface="HGP創英角ｺﾞｼｯｸUB" panose="020B0900000000000000" pitchFamily="50" charset="-128"/>
                <a:ea typeface="HGP創英角ｺﾞｼｯｸUB" panose="020B0900000000000000" pitchFamily="50" charset="-128"/>
              </a:rPr>
              <a:t>山口</a:t>
            </a:r>
            <a:endParaRPr lang="en-US" altLang="ja-JP" sz="900" dirty="0" smtClean="0">
              <a:latin typeface="HGP創英角ｺﾞｼｯｸUB" panose="020B0900000000000000" pitchFamily="50" charset="-128"/>
              <a:ea typeface="HGP創英角ｺﾞｼｯｸUB" panose="020B0900000000000000" pitchFamily="50" charset="-128"/>
            </a:endParaRPr>
          </a:p>
        </p:txBody>
      </p:sp>
      <p:sp>
        <p:nvSpPr>
          <p:cNvPr id="1033" name="正方形/長方形 1032"/>
          <p:cNvSpPr/>
          <p:nvPr/>
        </p:nvSpPr>
        <p:spPr>
          <a:xfrm>
            <a:off x="4103507" y="4240438"/>
            <a:ext cx="3457756" cy="142656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sz="1000" dirty="0" smtClean="0">
                <a:latin typeface="HGP創英角ｺﾞｼｯｸUB" panose="020B0900000000000000" pitchFamily="50" charset="-128"/>
                <a:ea typeface="HGP創英角ｺﾞｼｯｸUB" panose="020B0900000000000000" pitchFamily="50" charset="-128"/>
              </a:rPr>
              <a:t>9</a:t>
            </a:r>
            <a:r>
              <a:rPr kumimoji="1" lang="ja-JP" altLang="en-US" sz="1000" dirty="0" smtClean="0">
                <a:latin typeface="HGP創英角ｺﾞｼｯｸUB" panose="020B0900000000000000" pitchFamily="50" charset="-128"/>
                <a:ea typeface="HGP創英角ｺﾞｼｯｸUB" panose="020B0900000000000000" pitchFamily="50" charset="-128"/>
              </a:rPr>
              <a:t>月</a:t>
            </a:r>
            <a:r>
              <a:rPr kumimoji="1" lang="en-US" altLang="ja-JP" sz="1000" dirty="0" smtClean="0">
                <a:latin typeface="HGP創英角ｺﾞｼｯｸUB" panose="020B0900000000000000" pitchFamily="50" charset="-128"/>
                <a:ea typeface="HGP創英角ｺﾞｼｯｸUB" panose="020B0900000000000000" pitchFamily="50" charset="-128"/>
              </a:rPr>
              <a:t>18</a:t>
            </a:r>
            <a:r>
              <a:rPr kumimoji="1" lang="ja-JP" altLang="en-US" sz="1000" dirty="0" smtClean="0">
                <a:latin typeface="HGP創英角ｺﾞｼｯｸUB" panose="020B0900000000000000" pitchFamily="50" charset="-128"/>
                <a:ea typeface="HGP創英角ｺﾞｼｯｸUB" panose="020B0900000000000000" pitchFamily="50" charset="-128"/>
              </a:rPr>
              <a:t>日会員有志の皆さまと長瀞に！</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お天気に恵まれ、ロープワーク、ヨガの呼吸、岩畳散策</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全て予定どうり、青空の下で行う事が出来ました。</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最初難しかったもやい結びも、終わる頃には皆さん完璧！</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a:latin typeface="HGP創英角ｺﾞｼｯｸUB" panose="020B0900000000000000" pitchFamily="50" charset="-128"/>
                <a:ea typeface="HGP創英角ｺﾞｼｯｸUB" panose="020B0900000000000000" pitchFamily="50" charset="-128"/>
              </a:rPr>
              <a:t>お昼</a:t>
            </a:r>
            <a:r>
              <a:rPr kumimoji="1" lang="ja-JP" altLang="en-US" sz="1000" dirty="0" smtClean="0">
                <a:latin typeface="HGP創英角ｺﾞｼｯｸUB" panose="020B0900000000000000" pitchFamily="50" charset="-128"/>
                <a:ea typeface="HGP創英角ｺﾞｼｯｸUB" panose="020B0900000000000000" pitchFamily="50" charset="-128"/>
              </a:rPr>
              <a:t>ごはんを食べながら、帰りのバスの中でも復習</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a:latin typeface="HGP創英角ｺﾞｼｯｸUB" panose="020B0900000000000000" pitchFamily="50" charset="-128"/>
                <a:ea typeface="HGP創英角ｺﾞｼｯｸUB" panose="020B0900000000000000" pitchFamily="50" charset="-128"/>
              </a:rPr>
              <a:t>されて</a:t>
            </a:r>
            <a:r>
              <a:rPr lang="ja-JP" altLang="en-US" sz="1000" dirty="0" smtClean="0">
                <a:latin typeface="HGP創英角ｺﾞｼｯｸUB" panose="020B0900000000000000" pitchFamily="50" charset="-128"/>
                <a:ea typeface="HGP創英角ｺﾞｼｯｸUB" panose="020B0900000000000000" pitchFamily="50" charset="-128"/>
              </a:rPr>
              <a:t>いる方もいらっしゃいました。素晴らしい👏</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鮎</a:t>
            </a:r>
            <a:r>
              <a:rPr kumimoji="1" lang="ja-JP" altLang="en-US" sz="1000" dirty="0" err="1" smtClean="0">
                <a:latin typeface="HGP創英角ｺﾞｼｯｸUB" panose="020B0900000000000000" pitchFamily="50" charset="-128"/>
                <a:ea typeface="HGP創英角ｺﾞｼｯｸUB" panose="020B0900000000000000" pitchFamily="50" charset="-128"/>
              </a:rPr>
              <a:t>ず</a:t>
            </a:r>
            <a:r>
              <a:rPr kumimoji="1" lang="ja-JP" altLang="en-US" sz="1000" dirty="0" smtClean="0">
                <a:latin typeface="HGP創英角ｺﾞｼｯｸUB" panose="020B0900000000000000" pitchFamily="50" charset="-128"/>
                <a:ea typeface="HGP創英角ｺﾞｼｯｸUB" panose="020B0900000000000000" pitchFamily="50" charset="-128"/>
              </a:rPr>
              <a:t>くしコースも想像以上のボリュームと、</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お味の美味しさ</a:t>
            </a:r>
            <a:r>
              <a:rPr kumimoji="1" lang="en-US" altLang="ja-JP" sz="1000" dirty="0" smtClean="0">
                <a:latin typeface="HGP創英角ｺﾞｼｯｸUB" panose="020B0900000000000000" pitchFamily="50" charset="-128"/>
                <a:ea typeface="HGP創英角ｺﾞｼｯｸUB" panose="020B0900000000000000" pitchFamily="50" charset="-128"/>
              </a:rPr>
              <a:t>(*´ω</a:t>
            </a:r>
            <a:r>
              <a:rPr kumimoji="1" lang="ja-JP" altLang="en-US" sz="1000" dirty="0" smtClean="0">
                <a:latin typeface="HGP創英角ｺﾞｼｯｸUB" panose="020B0900000000000000" pitchFamily="50" charset="-128"/>
                <a:ea typeface="HGP創英角ｺﾞｼｯｸUB" panose="020B0900000000000000" pitchFamily="50" charset="-128"/>
              </a:rPr>
              <a:t>｀</a:t>
            </a:r>
            <a:r>
              <a:rPr kumimoji="1" lang="en-US" altLang="ja-JP" sz="1000" dirty="0" smtClean="0">
                <a:latin typeface="HGP創英角ｺﾞｼｯｸUB" panose="020B0900000000000000" pitchFamily="50" charset="-128"/>
                <a:ea typeface="HGP創英角ｺﾞｼｯｸUB" panose="020B0900000000000000" pitchFamily="50" charset="-128"/>
              </a:rPr>
              <a:t>)</a:t>
            </a:r>
            <a:r>
              <a:rPr kumimoji="1" lang="ja-JP" altLang="en-US" sz="1000" dirty="0" smtClean="0">
                <a:latin typeface="HGP創英角ｺﾞｼｯｸUB" panose="020B0900000000000000" pitchFamily="50" charset="-128"/>
                <a:ea typeface="HGP創英角ｺﾞｼｯｸUB" panose="020B0900000000000000" pitchFamily="50" charset="-128"/>
              </a:rPr>
              <a:t>最高の一日でした。</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スタッフも参加者の方に負けないくらい楽しませて頂きました。</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endParaRPr kumimoji="1" lang="ja-JP" altLang="en-US" sz="1000" dirty="0"/>
          </a:p>
        </p:txBody>
      </p:sp>
      <p:pic>
        <p:nvPicPr>
          <p:cNvPr id="31" name="図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59171" y="8402438"/>
            <a:ext cx="1524435" cy="1143327"/>
          </a:xfrm>
          <a:prstGeom prst="rect">
            <a:avLst/>
          </a:prstGeom>
          <a:ln>
            <a:noFill/>
          </a:ln>
          <a:effectLst>
            <a:softEdge rad="112500"/>
          </a:effectLst>
        </p:spPr>
      </p:pic>
      <p:sp>
        <p:nvSpPr>
          <p:cNvPr id="1024" name="正方形/長方形 1023"/>
          <p:cNvSpPr/>
          <p:nvPr/>
        </p:nvSpPr>
        <p:spPr>
          <a:xfrm>
            <a:off x="5322985" y="8122344"/>
            <a:ext cx="1749231" cy="3197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latin typeface="HGP創英角ｺﾞｼｯｸUB" panose="020B0900000000000000" pitchFamily="50" charset="-128"/>
                <a:ea typeface="HGP創英角ｺﾞｼｯｸUB" panose="020B0900000000000000" pitchFamily="50" charset="-128"/>
              </a:rPr>
              <a:t>趣味のプールでは</a:t>
            </a:r>
            <a:endParaRPr kumimoji="1" lang="en-US" altLang="ja-JP" sz="9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900" dirty="0" smtClean="0">
                <a:latin typeface="HGP創英角ｺﾞｼｯｸUB" panose="020B0900000000000000" pitchFamily="50" charset="-128"/>
                <a:ea typeface="HGP創英角ｺﾞｼｯｸUB" panose="020B0900000000000000" pitchFamily="50" charset="-128"/>
              </a:rPr>
              <a:t>賞状とメダルを多数ゲット</a:t>
            </a:r>
            <a:r>
              <a:rPr kumimoji="1" lang="en-US" altLang="ja-JP" sz="900" dirty="0" smtClean="0">
                <a:latin typeface="HGP創英角ｺﾞｼｯｸUB" panose="020B0900000000000000" pitchFamily="50" charset="-128"/>
                <a:ea typeface="HGP創英角ｺﾞｼｯｸUB" panose="020B0900000000000000" pitchFamily="50" charset="-128"/>
              </a:rPr>
              <a:t>(*^^)v</a:t>
            </a:r>
            <a:endParaRPr kumimoji="1" lang="ja-JP" altLang="en-US" sz="900" dirty="0">
              <a:latin typeface="HGP創英角ｺﾞｼｯｸUB" panose="020B0900000000000000" pitchFamily="50" charset="-128"/>
              <a:ea typeface="HGP創英角ｺﾞｼｯｸUB" panose="020B0900000000000000" pitchFamily="50" charset="-128"/>
            </a:endParaRPr>
          </a:p>
        </p:txBody>
      </p:sp>
      <p:pic>
        <p:nvPicPr>
          <p:cNvPr id="8" name="図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30809" y="9545765"/>
            <a:ext cx="1338109" cy="1003582"/>
          </a:xfrm>
          <a:prstGeom prst="rect">
            <a:avLst/>
          </a:prstGeom>
          <a:ln>
            <a:noFill/>
          </a:ln>
          <a:effectLst>
            <a:softEdge rad="112500"/>
          </a:effectLst>
        </p:spPr>
      </p:pic>
      <p:pic>
        <p:nvPicPr>
          <p:cNvPr id="1025" name="Picture 2" descr="C:\Users\user\AppData\Local\Microsoft\Windows\INetCache\IE\DGSDUL11\gi01a201404012100[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97995" y="8569098"/>
            <a:ext cx="580504" cy="810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27" name="正方形/長方形 1026"/>
          <p:cNvSpPr/>
          <p:nvPr/>
        </p:nvSpPr>
        <p:spPr>
          <a:xfrm>
            <a:off x="5297995" y="9700167"/>
            <a:ext cx="1865191" cy="6947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800" dirty="0">
                <a:latin typeface="HGP創英角ｺﾞｼｯｸUB" panose="020B0900000000000000" pitchFamily="50" charset="-128"/>
                <a:ea typeface="HGP創英角ｺﾞｼｯｸUB" panose="020B0900000000000000" pitchFamily="50" charset="-128"/>
              </a:rPr>
              <a:t>趣味　水泳　　ビール</a:t>
            </a:r>
            <a:r>
              <a:rPr lang="en-US" altLang="ja-JP" sz="800" dirty="0">
                <a:latin typeface="HGP創英角ｺﾞｼｯｸUB" panose="020B0900000000000000" pitchFamily="50" charset="-128"/>
                <a:ea typeface="HGP創英角ｺﾞｼｯｸUB" panose="020B0900000000000000" pitchFamily="50" charset="-128"/>
              </a:rPr>
              <a:t>(</a:t>
            </a:r>
            <a:r>
              <a:rPr lang="ja-JP" altLang="en-US" sz="800" dirty="0">
                <a:latin typeface="HGP創英角ｺﾞｼｯｸUB" panose="020B0900000000000000" pitchFamily="50" charset="-128"/>
                <a:ea typeface="HGP創英角ｺﾞｼｯｸUB" panose="020B0900000000000000" pitchFamily="50" charset="-128"/>
              </a:rPr>
              <a:t>笑</a:t>
            </a:r>
            <a:r>
              <a:rPr lang="en-US" altLang="ja-JP" sz="800" dirty="0">
                <a:latin typeface="HGP創英角ｺﾞｼｯｸUB" panose="020B0900000000000000" pitchFamily="50" charset="-128"/>
                <a:ea typeface="HGP創英角ｺﾞｼｯｸUB" panose="020B0900000000000000" pitchFamily="50" charset="-128"/>
              </a:rPr>
              <a:t>)</a:t>
            </a:r>
          </a:p>
          <a:p>
            <a:r>
              <a:rPr lang="ja-JP" altLang="en-US" sz="800" dirty="0">
                <a:latin typeface="HGP創英角ｺﾞｼｯｸUB" panose="020B0900000000000000" pitchFamily="50" charset="-128"/>
                <a:ea typeface="HGP創英角ｺﾞｼｯｸUB" panose="020B0900000000000000" pitchFamily="50" charset="-128"/>
              </a:rPr>
              <a:t>心身共に元気印の一美先生の現在の目標</a:t>
            </a:r>
            <a:r>
              <a:rPr lang="ja-JP" altLang="en-US" sz="800" dirty="0" smtClean="0">
                <a:latin typeface="HGP創英角ｺﾞｼｯｸUB" panose="020B0900000000000000" pitchFamily="50" charset="-128"/>
                <a:ea typeface="HGP創英角ｺﾞｼｯｸUB" panose="020B0900000000000000" pitchFamily="50" charset="-128"/>
              </a:rPr>
              <a:t>は１００メートル</a:t>
            </a:r>
            <a:r>
              <a:rPr lang="ja-JP" altLang="en-US" sz="800" dirty="0">
                <a:latin typeface="HGP創英角ｺﾞｼｯｸUB" panose="020B0900000000000000" pitchFamily="50" charset="-128"/>
                <a:ea typeface="HGP創英角ｺﾞｼｯｸUB" panose="020B0900000000000000" pitchFamily="50" charset="-128"/>
              </a:rPr>
              <a:t>個人メドレー</a:t>
            </a:r>
            <a:r>
              <a:rPr lang="ja-JP" altLang="en-US" sz="800" dirty="0" smtClean="0">
                <a:latin typeface="HGP創英角ｺﾞｼｯｸUB" panose="020B0900000000000000" pitchFamily="50" charset="-128"/>
                <a:ea typeface="HGP創英角ｺﾞｼｯｸUB" panose="020B0900000000000000" pitchFamily="50" charset="-128"/>
              </a:rPr>
              <a:t>で</a:t>
            </a:r>
            <a:endParaRPr lang="en-US" altLang="ja-JP" sz="800" dirty="0" smtClean="0">
              <a:latin typeface="HGP創英角ｺﾞｼｯｸUB" panose="020B0900000000000000" pitchFamily="50" charset="-128"/>
              <a:ea typeface="HGP創英角ｺﾞｼｯｸUB" panose="020B0900000000000000" pitchFamily="50" charset="-128"/>
            </a:endParaRPr>
          </a:p>
          <a:p>
            <a:r>
              <a:rPr lang="ja-JP" altLang="en-US" sz="800" dirty="0" smtClean="0">
                <a:latin typeface="HGP創英角ｺﾞｼｯｸUB" panose="020B0900000000000000" pitchFamily="50" charset="-128"/>
                <a:ea typeface="HGP創英角ｺﾞｼｯｸUB" panose="020B0900000000000000" pitchFamily="50" charset="-128"/>
              </a:rPr>
              <a:t>１分</a:t>
            </a:r>
            <a:r>
              <a:rPr lang="ja-JP" altLang="en-US" sz="800" dirty="0">
                <a:latin typeface="HGP創英角ｺﾞｼｯｸUB" panose="020B0900000000000000" pitchFamily="50" charset="-128"/>
                <a:ea typeface="HGP創英角ｺﾞｼｯｸUB" panose="020B0900000000000000" pitchFamily="50" charset="-128"/>
              </a:rPr>
              <a:t>３０秒切りです。</a:t>
            </a:r>
            <a:endParaRPr lang="en-US" altLang="ja-JP" sz="800" dirty="0">
              <a:latin typeface="HGP創英角ｺﾞｼｯｸUB" panose="020B0900000000000000" pitchFamily="50" charset="-128"/>
              <a:ea typeface="HGP創英角ｺﾞｼｯｸUB" panose="020B0900000000000000" pitchFamily="50" charset="-128"/>
            </a:endParaRPr>
          </a:p>
          <a:p>
            <a:r>
              <a:rPr lang="ja-JP" altLang="en-US" sz="800" dirty="0">
                <a:latin typeface="HGP創英角ｺﾞｼｯｸUB" panose="020B0900000000000000" pitchFamily="50" charset="-128"/>
                <a:ea typeface="HGP創英角ｺﾞｼｯｸUB" panose="020B0900000000000000" pitchFamily="50" charset="-128"/>
              </a:rPr>
              <a:t>こんな一美先生に逢ってみたいと思われたかたは</a:t>
            </a:r>
            <a:r>
              <a:rPr lang="ja-JP" altLang="en-US" sz="800" dirty="0" smtClean="0">
                <a:latin typeface="HGP創英角ｺﾞｼｯｸUB" panose="020B0900000000000000" pitchFamily="50" charset="-128"/>
                <a:ea typeface="HGP創英角ｺﾞｼｯｸUB" panose="020B0900000000000000" pitchFamily="50" charset="-128"/>
              </a:rPr>
              <a:t>、是非</a:t>
            </a:r>
            <a:r>
              <a:rPr lang="ja-JP" altLang="en-US" sz="800" dirty="0">
                <a:latin typeface="HGP創英角ｺﾞｼｯｸUB" panose="020B0900000000000000" pitchFamily="50" charset="-128"/>
                <a:ea typeface="HGP創英角ｺﾞｼｯｸUB" panose="020B0900000000000000" pitchFamily="50" charset="-128"/>
              </a:rPr>
              <a:t>クラスに遊びに来てくださいね</a:t>
            </a:r>
            <a:r>
              <a:rPr lang="en-US" altLang="ja-JP" sz="800" dirty="0">
                <a:latin typeface="HGP創英角ｺﾞｼｯｸUB" panose="020B0900000000000000" pitchFamily="50" charset="-128"/>
                <a:ea typeface="HGP創英角ｺﾞｼｯｸUB" panose="020B0900000000000000" pitchFamily="50" charset="-128"/>
              </a:rPr>
              <a:t>(*^-^*)</a:t>
            </a:r>
          </a:p>
        </p:txBody>
      </p:sp>
      <p:sp>
        <p:nvSpPr>
          <p:cNvPr id="1028" name="正方形/長方形 1027"/>
          <p:cNvSpPr/>
          <p:nvPr/>
        </p:nvSpPr>
        <p:spPr>
          <a:xfrm>
            <a:off x="3356085" y="10141121"/>
            <a:ext cx="1966900" cy="3854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ヨガ・オリーブ</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29" name="正方形/長方形 1028"/>
          <p:cNvSpPr/>
          <p:nvPr/>
        </p:nvSpPr>
        <p:spPr>
          <a:xfrm>
            <a:off x="344517" y="10141121"/>
            <a:ext cx="1586291" cy="3854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HGP創英角ｺﾞｼｯｸUB" panose="020B0900000000000000" pitchFamily="50" charset="-128"/>
                <a:ea typeface="HGP創英角ｺﾞｼｯｸUB" panose="020B0900000000000000" pitchFamily="50" charset="-128"/>
              </a:rPr>
              <a:t>アクティブフィット</a:t>
            </a:r>
            <a:r>
              <a:rPr lang="en-US" altLang="ja-JP" sz="1400" dirty="0" smtClean="0">
                <a:latin typeface="HGP創英角ｺﾞｼｯｸUB" panose="020B0900000000000000" pitchFamily="50" charset="-128"/>
                <a:ea typeface="HGP創英角ｺﾞｼｯｸUB" panose="020B0900000000000000" pitchFamily="50" charset="-128"/>
              </a:rPr>
              <a:t>club</a:t>
            </a:r>
            <a:r>
              <a:rPr lang="ja-JP" altLang="en-US" sz="1400" dirty="0" smtClean="0">
                <a:latin typeface="HGP創英角ｺﾞｼｯｸUB" panose="020B0900000000000000" pitchFamily="50" charset="-128"/>
                <a:ea typeface="HGP創英角ｺﾞｼｯｸUB" panose="020B0900000000000000" pitchFamily="50" charset="-128"/>
              </a:rPr>
              <a:t>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6627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0232" y="2520355"/>
            <a:ext cx="7200798" cy="37444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0381" y="4256787"/>
            <a:ext cx="2687498" cy="2139841"/>
          </a:xfrm>
          <a:prstGeom prst="rect">
            <a:avLst/>
          </a:prstGeom>
          <a:ln>
            <a:noFill/>
          </a:ln>
          <a:effectLst>
            <a:softEdge rad="112500"/>
          </a:effectLst>
        </p:spPr>
      </p:pic>
      <p:sp>
        <p:nvSpPr>
          <p:cNvPr id="2" name="正方形/長方形 1"/>
          <p:cNvSpPr/>
          <p:nvPr/>
        </p:nvSpPr>
        <p:spPr>
          <a:xfrm>
            <a:off x="180231" y="216099"/>
            <a:ext cx="7056783" cy="1368152"/>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ctr"/>
          <a:lstStyle/>
          <a:p>
            <a:r>
              <a:rPr lang="ja-JP" altLang="en-US" sz="2400" b="1" dirty="0" smtClean="0">
                <a:solidFill>
                  <a:srgbClr val="FFC000"/>
                </a:solidFill>
                <a:latin typeface="HGP創英角ｺﾞｼｯｸUB" panose="020B0900000000000000" pitchFamily="50" charset="-128"/>
                <a:ea typeface="HGP創英角ｺﾞｼｯｸUB" panose="020B0900000000000000" pitchFamily="50" charset="-128"/>
              </a:rPr>
              <a:t>　　　　　　　　</a:t>
            </a:r>
            <a:r>
              <a:rPr lang="ja-JP" altLang="en-US" sz="2800" b="1" dirty="0" smtClean="0">
                <a:solidFill>
                  <a:srgbClr val="FFC000"/>
                </a:solidFill>
                <a:latin typeface="HGP創英角ｺﾞｼｯｸUB" panose="020B0900000000000000" pitchFamily="50" charset="-128"/>
                <a:ea typeface="HGP創英角ｺﾞｼｯｸUB" panose="020B0900000000000000" pitchFamily="50" charset="-128"/>
              </a:rPr>
              <a:t>サンクチュアリ</a:t>
            </a:r>
            <a:r>
              <a:rPr lang="ja-JP" altLang="en-US" sz="1800" b="1" dirty="0" smtClean="0">
                <a:latin typeface="HGP創英角ｺﾞｼｯｸUB" panose="020B0900000000000000" pitchFamily="50" charset="-128"/>
                <a:ea typeface="HGP創英角ｺﾞｼｯｸUB" panose="020B0900000000000000" pitchFamily="50" charset="-128"/>
              </a:rPr>
              <a:t>のきまぐれ通信</a:t>
            </a:r>
            <a:endParaRPr lang="en-US" altLang="ja-JP" sz="2400"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55" y="557910"/>
            <a:ext cx="904666" cy="913799"/>
          </a:xfrm>
          <a:prstGeom prst="rect">
            <a:avLst/>
          </a:prstGeom>
        </p:spPr>
      </p:pic>
      <p:sp>
        <p:nvSpPr>
          <p:cNvPr id="4" name="正方形/長方形 3"/>
          <p:cNvSpPr/>
          <p:nvPr/>
        </p:nvSpPr>
        <p:spPr>
          <a:xfrm>
            <a:off x="386521" y="327916"/>
            <a:ext cx="2097966" cy="22999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dirty="0" smtClean="0">
                <a:latin typeface="HGP創英角ｺﾞｼｯｸUB" panose="020B0900000000000000" pitchFamily="50" charset="-128"/>
                <a:ea typeface="HGP創英角ｺﾞｼｯｸUB" panose="020B0900000000000000" pitchFamily="50" charset="-128"/>
              </a:rPr>
              <a:t>平成２９年秋号　</a:t>
            </a:r>
            <a:r>
              <a:rPr kumimoji="1" lang="en-US" altLang="ja-JP" sz="1000" dirty="0" smtClean="0">
                <a:latin typeface="HGP創英角ｺﾞｼｯｸUB" panose="020B0900000000000000" pitchFamily="50" charset="-128"/>
                <a:ea typeface="HGP創英角ｺﾞｼｯｸUB" panose="020B0900000000000000" pitchFamily="50" charset="-128"/>
              </a:rPr>
              <a:t>vol4</a:t>
            </a:r>
          </a:p>
          <a:p>
            <a:endParaRPr kumimoji="1" lang="ja-JP" altLang="en-US" sz="1000" dirty="0"/>
          </a:p>
        </p:txBody>
      </p:sp>
      <p:sp>
        <p:nvSpPr>
          <p:cNvPr id="5" name="正方形/長方形 4"/>
          <p:cNvSpPr/>
          <p:nvPr/>
        </p:nvSpPr>
        <p:spPr>
          <a:xfrm>
            <a:off x="5621868" y="792163"/>
            <a:ext cx="1512168" cy="6795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latin typeface="HGP創英角ｺﾞｼｯｸUB" panose="020B0900000000000000" pitchFamily="50" charset="-128"/>
                <a:ea typeface="HGP創英角ｺﾞｼｯｸUB" panose="020B0900000000000000" pitchFamily="50" charset="-128"/>
              </a:rPr>
              <a:t>発行責任者　　木暮広子</a:t>
            </a:r>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sz="1000" dirty="0">
                <a:latin typeface="HGP創英角ｺﾞｼｯｸUB" panose="020B0900000000000000" pitchFamily="50" charset="-128"/>
                <a:ea typeface="HGP創英角ｺﾞｼｯｸUB" panose="020B0900000000000000" pitchFamily="50" charset="-128"/>
              </a:rPr>
              <a:t>☎　　０４８２５３９７００</a:t>
            </a:r>
            <a:endParaRPr lang="en-US" altLang="ja-JP" sz="1000" dirty="0">
              <a:latin typeface="HGP創英角ｺﾞｼｯｸUB" panose="020B0900000000000000" pitchFamily="50" charset="-128"/>
              <a:ea typeface="HGP創英角ｺﾞｼｯｸUB" panose="020B0900000000000000" pitchFamily="50" charset="-128"/>
            </a:endParaRPr>
          </a:p>
          <a:p>
            <a:r>
              <a:rPr lang="ja-JP" altLang="en-US" sz="1000" dirty="0">
                <a:latin typeface="HGP創英角ｺﾞｼｯｸUB" panose="020B0900000000000000" pitchFamily="50" charset="-128"/>
                <a:ea typeface="HGP創英角ｺﾞｼｯｸUB" panose="020B0900000000000000" pitchFamily="50" charset="-128"/>
              </a:rPr>
              <a:t>✉</a:t>
            </a:r>
            <a:r>
              <a:rPr lang="en-US" altLang="ja-JP" sz="1000" dirty="0">
                <a:latin typeface="HGP創英角ｺﾞｼｯｸUB" panose="020B0900000000000000" pitchFamily="50" charset="-128"/>
                <a:ea typeface="HGP創英角ｺﾞｼｯｸUB" panose="020B0900000000000000" pitchFamily="50" charset="-128"/>
              </a:rPr>
              <a:t>tfpkty2@nifty.com</a:t>
            </a:r>
          </a:p>
        </p:txBody>
      </p:sp>
      <p:sp>
        <p:nvSpPr>
          <p:cNvPr id="6" name="正方形/長方形 5"/>
          <p:cNvSpPr/>
          <p:nvPr/>
        </p:nvSpPr>
        <p:spPr>
          <a:xfrm>
            <a:off x="4243062" y="277880"/>
            <a:ext cx="2880319" cy="3492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latin typeface="HGP創英角ｺﾞｼｯｸUB" panose="020B0900000000000000" pitchFamily="50" charset="-128"/>
                <a:ea typeface="HGP創英角ｺﾞｼｯｸUB" panose="020B0900000000000000" pitchFamily="50" charset="-128"/>
              </a:rPr>
              <a:t>発行　</a:t>
            </a:r>
            <a:r>
              <a:rPr kumimoji="1" lang="en-US" altLang="ja-JP" sz="1050" dirty="0" smtClean="0">
                <a:latin typeface="HGP創英角ｺﾞｼｯｸUB" panose="020B0900000000000000" pitchFamily="50" charset="-128"/>
                <a:ea typeface="HGP創英角ｺﾞｼｯｸUB" panose="020B0900000000000000" pitchFamily="50" charset="-128"/>
              </a:rPr>
              <a:t>NPO</a:t>
            </a:r>
            <a:r>
              <a:rPr kumimoji="1" lang="ja-JP" altLang="en-US" sz="1050" dirty="0" smtClean="0">
                <a:latin typeface="HGP創英角ｺﾞｼｯｸUB" panose="020B0900000000000000" pitchFamily="50" charset="-128"/>
                <a:ea typeface="HGP創英角ｺﾞｼｯｸUB" panose="020B0900000000000000" pitchFamily="50" charset="-128"/>
              </a:rPr>
              <a:t>法人スポーツ・サンクチュアリ・川口</a:t>
            </a:r>
            <a:r>
              <a:rPr kumimoji="1" lang="ja-JP" altLang="en-US" sz="1050" dirty="0" smtClean="0"/>
              <a:t>　</a:t>
            </a:r>
            <a:endParaRPr kumimoji="1" lang="ja-JP" altLang="en-US" sz="1050" dirty="0"/>
          </a:p>
        </p:txBody>
      </p:sp>
      <p:sp>
        <p:nvSpPr>
          <p:cNvPr id="8" name="正方形/長方形 7"/>
          <p:cNvSpPr/>
          <p:nvPr/>
        </p:nvSpPr>
        <p:spPr>
          <a:xfrm>
            <a:off x="194483" y="1686759"/>
            <a:ext cx="7200798" cy="66602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latin typeface="HGP創英角ｺﾞｼｯｸUB" panose="020B0900000000000000" pitchFamily="50" charset="-128"/>
                <a:ea typeface="HGP創英角ｺﾞｼｯｸUB" panose="020B0900000000000000" pitchFamily="50" charset="-128"/>
              </a:rPr>
              <a:t>サンクチュア</a:t>
            </a:r>
            <a:r>
              <a:rPr lang="ja-JP" altLang="en-US" b="1" dirty="0">
                <a:latin typeface="HGP創英角ｺﾞｼｯｸUB" panose="020B0900000000000000" pitchFamily="50" charset="-128"/>
                <a:ea typeface="HGP創英角ｺﾞｼｯｸUB" panose="020B0900000000000000" pitchFamily="50" charset="-128"/>
              </a:rPr>
              <a:t>リ</a:t>
            </a:r>
            <a:r>
              <a:rPr kumimoji="1" lang="ja-JP" altLang="en-US" b="1" dirty="0" smtClean="0">
                <a:latin typeface="HGP創英角ｺﾞｼｯｸUB" panose="020B0900000000000000" pitchFamily="50" charset="-128"/>
                <a:ea typeface="HGP創英角ｺﾞｼｯｸUB" panose="020B0900000000000000" pitchFamily="50" charset="-128"/>
              </a:rPr>
              <a:t>子どもクラス</a:t>
            </a:r>
            <a:endParaRPr kumimoji="1" lang="en-US" altLang="ja-JP" b="1" dirty="0" smtClean="0">
              <a:latin typeface="HGP創英角ｺﾞｼｯｸUB" panose="020B0900000000000000" pitchFamily="50" charset="-128"/>
              <a:ea typeface="HGP創英角ｺﾞｼｯｸUB" panose="020B0900000000000000" pitchFamily="50" charset="-128"/>
            </a:endParaRPr>
          </a:p>
          <a:p>
            <a:pPr algn="ctr"/>
            <a:r>
              <a:rPr lang="en-US" altLang="ja-JP" b="1" dirty="0" smtClean="0">
                <a:latin typeface="HGP創英角ｺﾞｼｯｸUB" panose="020B0900000000000000" pitchFamily="50" charset="-128"/>
                <a:ea typeface="HGP創英角ｺﾞｼｯｸUB" panose="020B0900000000000000" pitchFamily="50" charset="-128"/>
              </a:rPr>
              <a:t>SAITAMACUP2017</a:t>
            </a:r>
            <a:r>
              <a:rPr lang="ja-JP" altLang="en-US" b="1" dirty="0" smtClean="0">
                <a:latin typeface="HGP創英角ｺﾞｼｯｸUB" panose="020B0900000000000000" pitchFamily="50" charset="-128"/>
                <a:ea typeface="HGP創英角ｺﾞｼｯｸUB" panose="020B0900000000000000" pitchFamily="50" charset="-128"/>
              </a:rPr>
              <a:t>に</a:t>
            </a:r>
            <a:r>
              <a:rPr lang="ja-JP" altLang="en-US" b="1" dirty="0" smtClean="0">
                <a:latin typeface="HGP創英角ｺﾞｼｯｸUB" panose="020B0900000000000000" pitchFamily="50" charset="-128"/>
                <a:ea typeface="HGP創英角ｺﾞｼｯｸUB" panose="020B0900000000000000" pitchFamily="50" charset="-128"/>
              </a:rPr>
              <a:t>参加</a:t>
            </a:r>
            <a:endParaRPr kumimoji="1" lang="ja-JP" altLang="en-US" b="1" dirty="0">
              <a:latin typeface="HGP創英角ｺﾞｼｯｸUB" panose="020B0900000000000000" pitchFamily="50" charset="-128"/>
              <a:ea typeface="HGP創英角ｺﾞｼｯｸUB" panose="020B0900000000000000" pitchFamily="50" charset="-128"/>
            </a:endParaRP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3219" y="2085907"/>
            <a:ext cx="2364474" cy="1773355"/>
          </a:xfrm>
          <a:prstGeom prst="rect">
            <a:avLst/>
          </a:prstGeom>
          <a:ln>
            <a:noFill/>
          </a:ln>
          <a:effectLst>
            <a:softEdge rad="112500"/>
          </a:effectLst>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3308" y="627130"/>
            <a:ext cx="2664295" cy="1998222"/>
          </a:xfrm>
          <a:prstGeom prst="rect">
            <a:avLst/>
          </a:prstGeom>
          <a:ln>
            <a:noFill/>
          </a:ln>
          <a:effectLst>
            <a:softEdge rad="112500"/>
          </a:effectLst>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401" y="4341357"/>
            <a:ext cx="2844528" cy="2133396"/>
          </a:xfrm>
          <a:prstGeom prst="rect">
            <a:avLst/>
          </a:prstGeom>
          <a:ln>
            <a:noFill/>
          </a:ln>
          <a:effectLst>
            <a:softEdge rad="112500"/>
          </a:effectLst>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9331" y="5155979"/>
            <a:ext cx="1728192" cy="1296144"/>
          </a:xfrm>
          <a:prstGeom prst="rect">
            <a:avLst/>
          </a:prstGeom>
          <a:ln>
            <a:noFill/>
          </a:ln>
          <a:effectLst>
            <a:softEdge rad="112500"/>
          </a:effectLst>
        </p:spPr>
      </p:pic>
      <p:sp>
        <p:nvSpPr>
          <p:cNvPr id="15" name="正方形/長方形 14"/>
          <p:cNvSpPr/>
          <p:nvPr/>
        </p:nvSpPr>
        <p:spPr>
          <a:xfrm>
            <a:off x="180231" y="6402402"/>
            <a:ext cx="7229302" cy="4182507"/>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200" b="1" dirty="0" smtClean="0">
                <a:latin typeface="HGP創英角ｺﾞｼｯｸUB" panose="020B0900000000000000" pitchFamily="50" charset="-128"/>
                <a:ea typeface="HGP創英角ｺﾞｼｯｸUB" panose="020B0900000000000000" pitchFamily="50" charset="-128"/>
              </a:rPr>
              <a:t>今回は</a:t>
            </a:r>
            <a:r>
              <a:rPr kumimoji="1" lang="en-US" altLang="ja-JP" sz="1200" b="1" dirty="0" smtClean="0">
                <a:latin typeface="HGP創英角ｺﾞｼｯｸUB" panose="020B0900000000000000" pitchFamily="50" charset="-128"/>
                <a:ea typeface="HGP創英角ｺﾞｼｯｸUB" panose="020B0900000000000000" pitchFamily="50" charset="-128"/>
              </a:rPr>
              <a:t>KINDER</a:t>
            </a:r>
            <a:r>
              <a:rPr kumimoji="1" lang="ja-JP" altLang="en-US" sz="1200" b="1" dirty="0" smtClean="0">
                <a:latin typeface="HGP創英角ｺﾞｼｯｸUB" panose="020B0900000000000000" pitchFamily="50" charset="-128"/>
                <a:ea typeface="HGP創英角ｺﾞｼｯｸUB" panose="020B0900000000000000" pitchFamily="50" charset="-128"/>
              </a:rPr>
              <a:t>とプチ</a:t>
            </a:r>
            <a:r>
              <a:rPr kumimoji="1" lang="en-US" altLang="ja-JP" sz="1200" b="1" dirty="0" smtClean="0">
                <a:latin typeface="HGP創英角ｺﾞｼｯｸUB" panose="020B0900000000000000" pitchFamily="50" charset="-128"/>
                <a:ea typeface="HGP創英角ｺﾞｼｯｸUB" panose="020B0900000000000000" pitchFamily="50" charset="-128"/>
              </a:rPr>
              <a:t>Jr</a:t>
            </a:r>
            <a:r>
              <a:rPr kumimoji="1" lang="ja-JP" altLang="en-US" sz="1200" b="1" dirty="0" smtClean="0">
                <a:latin typeface="HGP創英角ｺﾞｼｯｸUB" panose="020B0900000000000000" pitchFamily="50" charset="-128"/>
                <a:ea typeface="HGP創英角ｺﾞｼｯｸUB" panose="020B0900000000000000" pitchFamily="50" charset="-128"/>
              </a:rPr>
              <a:t>が</a:t>
            </a:r>
            <a:r>
              <a:rPr kumimoji="1" lang="ja-JP" altLang="en-US" sz="1200" b="1" dirty="0" smtClean="0">
                <a:latin typeface="HGP創英角ｺﾞｼｯｸUB" panose="020B0900000000000000" pitchFamily="50" charset="-128"/>
                <a:ea typeface="HGP創英角ｺﾞｼｯｸUB" panose="020B0900000000000000" pitchFamily="50" charset="-128"/>
              </a:rPr>
              <a:t>賞を</a:t>
            </a:r>
            <a:r>
              <a:rPr kumimoji="1" lang="ja-JP" altLang="en-US" sz="1200" b="1" dirty="0" smtClean="0">
                <a:latin typeface="HGP創英角ｺﾞｼｯｸUB" panose="020B0900000000000000" pitchFamily="50" charset="-128"/>
                <a:ea typeface="HGP創英角ｺﾞｼｯｸUB" panose="020B0900000000000000" pitchFamily="50" charset="-128"/>
              </a:rPr>
              <a:t>頂きました。代表してインタビューに答えてもらいました</a:t>
            </a:r>
            <a:r>
              <a:rPr kumimoji="1" lang="en-US" altLang="ja-JP" sz="1200" b="1" dirty="0" smtClean="0">
                <a:latin typeface="HGP創英角ｺﾞｼｯｸUB" panose="020B0900000000000000" pitchFamily="50" charset="-128"/>
                <a:ea typeface="HGP創英角ｺﾞｼｯｸUB" panose="020B0900000000000000" pitchFamily="50" charset="-128"/>
              </a:rPr>
              <a:t>(^^♪</a:t>
            </a:r>
          </a:p>
          <a:p>
            <a:r>
              <a:rPr kumimoji="1" lang="ja-JP" altLang="en-US" sz="1100" b="1" dirty="0" smtClean="0">
                <a:latin typeface="HGP創英角ｺﾞｼｯｸUB" panose="020B0900000000000000" pitchFamily="50" charset="-128"/>
                <a:ea typeface="HGP創英角ｺﾞｼｯｸUB" panose="020B0900000000000000" pitchFamily="50" charset="-128"/>
              </a:rPr>
              <a:t>　</a:t>
            </a:r>
            <a:r>
              <a:rPr kumimoji="1" lang="ja-JP" altLang="en-US" sz="1100" b="1" dirty="0" smtClean="0">
                <a:solidFill>
                  <a:srgbClr val="FF0000"/>
                </a:solidFill>
                <a:latin typeface="HGP創英角ｺﾞｼｯｸUB" panose="020B0900000000000000" pitchFamily="50" charset="-128"/>
                <a:ea typeface="HGP創英角ｺﾞｼｯｸUB" panose="020B0900000000000000" pitchFamily="50" charset="-128"/>
              </a:rPr>
              <a:t>　</a:t>
            </a:r>
            <a:r>
              <a:rPr kumimoji="1" lang="en-US" altLang="ja-JP" sz="1100" b="1" dirty="0" smtClean="0">
                <a:solidFill>
                  <a:srgbClr val="FF0000"/>
                </a:solidFill>
                <a:latin typeface="HGP創英角ｺﾞｼｯｸUB" panose="020B0900000000000000" pitchFamily="50" charset="-128"/>
                <a:ea typeface="HGP創英角ｺﾞｼｯｸUB" panose="020B0900000000000000" pitchFamily="50" charset="-128"/>
              </a:rPr>
              <a:t>KINDER</a:t>
            </a:r>
            <a:r>
              <a:rPr lang="ja-JP" altLang="en-US" sz="1100" b="1" dirty="0">
                <a:solidFill>
                  <a:srgbClr val="FF0000"/>
                </a:solidFill>
                <a:latin typeface="HGP創英角ｺﾞｼｯｸUB" panose="020B0900000000000000" pitchFamily="50" charset="-128"/>
                <a:ea typeface="HGP創英角ｺﾞｼｯｸUB" panose="020B0900000000000000" pitchFamily="50" charset="-128"/>
              </a:rPr>
              <a:t>所属</a:t>
            </a:r>
            <a:r>
              <a:rPr kumimoji="1" lang="ja-JP" altLang="en-US" sz="1100" b="1" dirty="0" smtClean="0">
                <a:solidFill>
                  <a:srgbClr val="FF0000"/>
                </a:solidFill>
                <a:latin typeface="HGP創英角ｺﾞｼｯｸUB" panose="020B0900000000000000" pitchFamily="50" charset="-128"/>
                <a:ea typeface="HGP創英角ｺﾞｼｯｸUB" panose="020B0900000000000000" pitchFamily="50" charset="-128"/>
              </a:rPr>
              <a:t>菊池美杜ちゃん　</a:t>
            </a:r>
            <a:r>
              <a:rPr kumimoji="1" lang="ja-JP" altLang="en-US" sz="1100" b="1" dirty="0" smtClean="0">
                <a:latin typeface="HGP創英角ｺﾞｼｯｸUB" panose="020B0900000000000000" pitchFamily="50" charset="-128"/>
                <a:ea typeface="HGP創英角ｺﾞｼｯｸUB" panose="020B0900000000000000" pitchFamily="50" charset="-128"/>
              </a:rPr>
              <a:t>　　　　　　　　　　　　　　　　　　　　</a:t>
            </a:r>
            <a:r>
              <a:rPr kumimoji="1" lang="ja-JP" altLang="en-US" sz="1100" b="1" dirty="0" smtClean="0">
                <a:solidFill>
                  <a:srgbClr val="FF0000"/>
                </a:solidFill>
                <a:latin typeface="HGP創英角ｺﾞｼｯｸUB" panose="020B0900000000000000" pitchFamily="50" charset="-128"/>
                <a:ea typeface="HGP創英角ｺﾞｼｯｸUB" panose="020B0900000000000000" pitchFamily="50" charset="-128"/>
              </a:rPr>
              <a:t>プチ</a:t>
            </a:r>
            <a:r>
              <a:rPr kumimoji="1" lang="en-US" altLang="ja-JP" sz="1100" b="1" dirty="0" smtClean="0">
                <a:solidFill>
                  <a:srgbClr val="FF0000"/>
                </a:solidFill>
                <a:latin typeface="HGP創英角ｺﾞｼｯｸUB" panose="020B0900000000000000" pitchFamily="50" charset="-128"/>
                <a:ea typeface="HGP創英角ｺﾞｼｯｸUB" panose="020B0900000000000000" pitchFamily="50" charset="-128"/>
              </a:rPr>
              <a:t>JR</a:t>
            </a:r>
            <a:r>
              <a:rPr lang="ja-JP" altLang="en-US" sz="1100" b="1" dirty="0" smtClean="0">
                <a:solidFill>
                  <a:srgbClr val="FF0000"/>
                </a:solidFill>
                <a:latin typeface="HGP創英角ｺﾞｼｯｸUB" panose="020B0900000000000000" pitchFamily="50" charset="-128"/>
                <a:ea typeface="HGP創英角ｺﾞｼｯｸUB" panose="020B0900000000000000" pitchFamily="50" charset="-128"/>
              </a:rPr>
              <a:t>所属</a:t>
            </a:r>
            <a:r>
              <a:rPr lang="ja-JP" altLang="en-US" sz="1100" b="1" dirty="0">
                <a:solidFill>
                  <a:srgbClr val="FF0000"/>
                </a:solidFill>
                <a:latin typeface="HGP創英角ｺﾞｼｯｸUB" panose="020B0900000000000000" pitchFamily="50" charset="-128"/>
                <a:ea typeface="HGP創英角ｺﾞｼｯｸUB" panose="020B0900000000000000" pitchFamily="50" charset="-128"/>
              </a:rPr>
              <a:t>齋藤</a:t>
            </a:r>
            <a:r>
              <a:rPr lang="ja-JP" altLang="en-US" sz="1100" b="1" dirty="0" smtClean="0">
                <a:solidFill>
                  <a:srgbClr val="FF0000"/>
                </a:solidFill>
                <a:latin typeface="HGP創英角ｺﾞｼｯｸUB" panose="020B0900000000000000" pitchFamily="50" charset="-128"/>
                <a:ea typeface="HGP創英角ｺﾞｼｯｸUB" panose="020B0900000000000000" pitchFamily="50" charset="-128"/>
              </a:rPr>
              <a:t>理子ちゃん、</a:t>
            </a:r>
            <a:r>
              <a:rPr kumimoji="1" lang="ja-JP" altLang="en-US" sz="1100" b="1" dirty="0" smtClean="0">
                <a:solidFill>
                  <a:srgbClr val="FF0000"/>
                </a:solidFill>
                <a:latin typeface="HGP創英角ｺﾞｼｯｸUB" panose="020B0900000000000000" pitchFamily="50" charset="-128"/>
                <a:ea typeface="HGP創英角ｺﾞｼｯｸUB" panose="020B0900000000000000" pitchFamily="50" charset="-128"/>
              </a:rPr>
              <a:t>丸山</a:t>
            </a:r>
            <a:r>
              <a:rPr kumimoji="1" lang="ja-JP" altLang="en-US" sz="1100" b="1" dirty="0" smtClean="0">
                <a:solidFill>
                  <a:srgbClr val="FF0000"/>
                </a:solidFill>
                <a:latin typeface="HGP創英角ｺﾞｼｯｸUB" panose="020B0900000000000000" pitchFamily="50" charset="-128"/>
                <a:ea typeface="HGP創英角ｺﾞｼｯｸUB" panose="020B0900000000000000" pitchFamily="50" charset="-128"/>
              </a:rPr>
              <a:t>彩葉</a:t>
            </a:r>
            <a:r>
              <a:rPr kumimoji="1" lang="ja-JP" altLang="en-US" sz="1100" b="1" dirty="0" smtClean="0">
                <a:solidFill>
                  <a:srgbClr val="FF0000"/>
                </a:solidFill>
                <a:latin typeface="HGP創英角ｺﾞｼｯｸUB" panose="020B0900000000000000" pitchFamily="50" charset="-128"/>
                <a:ea typeface="HGP創英角ｺﾞｼｯｸUB" panose="020B0900000000000000" pitchFamily="50" charset="-128"/>
              </a:rPr>
              <a:t>ちゃん</a:t>
            </a:r>
            <a:endParaRPr kumimoji="1" lang="en-US" altLang="ja-JP" sz="1100" b="1" dirty="0" smtClean="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57451" y="7128293"/>
            <a:ext cx="1910427" cy="1432820"/>
          </a:xfrm>
          <a:prstGeom prst="rect">
            <a:avLst/>
          </a:prstGeom>
          <a:ln>
            <a:noFill/>
          </a:ln>
          <a:effectLst>
            <a:outerShdw blurRad="292100" dist="139700" dir="2700000" algn="tl" rotWithShape="0">
              <a:srgbClr val="333333">
                <a:alpha val="65000"/>
              </a:srgbClr>
            </a:outerShdw>
          </a:effectLst>
        </p:spPr>
      </p:pic>
      <p:pic>
        <p:nvPicPr>
          <p:cNvPr id="17" name="図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3757156" y="7140934"/>
            <a:ext cx="1869936" cy="1402452"/>
          </a:xfrm>
          <a:prstGeom prst="rect">
            <a:avLst/>
          </a:prstGeom>
          <a:ln>
            <a:noFill/>
          </a:ln>
          <a:effectLst>
            <a:outerShdw blurRad="292100" dist="139700" dir="2700000" algn="tl" rotWithShape="0">
              <a:srgbClr val="333333">
                <a:alpha val="65000"/>
              </a:srgbClr>
            </a:outerShdw>
          </a:effectLst>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27825" y="7005071"/>
            <a:ext cx="1306211" cy="17416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98156" y="6965685"/>
            <a:ext cx="1375674" cy="1834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正方形/長方形 19"/>
          <p:cNvSpPr/>
          <p:nvPr/>
        </p:nvSpPr>
        <p:spPr>
          <a:xfrm>
            <a:off x="170937" y="9001521"/>
            <a:ext cx="3352133" cy="108012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sz="1000" dirty="0" smtClean="0">
                <a:latin typeface="HGP創英角ｺﾞｼｯｸUB" panose="020B0900000000000000" pitchFamily="50" charset="-128"/>
                <a:ea typeface="HGP創英角ｺﾞｼｯｸUB" panose="020B0900000000000000" pitchFamily="50" charset="-128"/>
              </a:rPr>
              <a:t>Q.</a:t>
            </a:r>
            <a:r>
              <a:rPr kumimoji="1" lang="ja-JP" altLang="en-US" sz="1000" dirty="0" smtClean="0">
                <a:latin typeface="HGP創英角ｺﾞｼｯｸUB" panose="020B0900000000000000" pitchFamily="50" charset="-128"/>
                <a:ea typeface="HGP創英角ｺﾞｼｯｸUB" panose="020B0900000000000000" pitchFamily="50" charset="-128"/>
              </a:rPr>
              <a:t>さいたまカップ本番はどうでしたか？</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en-US" altLang="ja-JP" sz="1000" dirty="0" smtClean="0">
                <a:latin typeface="HGP創英角ｺﾞｼｯｸUB" panose="020B0900000000000000" pitchFamily="50" charset="-128"/>
                <a:ea typeface="HGP創英角ｺﾞｼｯｸUB" panose="020B0900000000000000" pitchFamily="50" charset="-128"/>
              </a:rPr>
              <a:t>A.</a:t>
            </a:r>
            <a:r>
              <a:rPr lang="ja-JP" altLang="en-US" sz="1000" dirty="0" smtClean="0">
                <a:latin typeface="HGP創英角ｺﾞｼｯｸUB" panose="020B0900000000000000" pitchFamily="50" charset="-128"/>
                <a:ea typeface="HGP創英角ｺﾞｼｯｸUB" panose="020B0900000000000000" pitchFamily="50" charset="-128"/>
              </a:rPr>
              <a:t>緊張したけど楽しかったです。</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en-US" altLang="ja-JP" sz="1000" dirty="0" smtClean="0">
                <a:latin typeface="HGP創英角ｺﾞｼｯｸUB" panose="020B0900000000000000" pitchFamily="50" charset="-128"/>
                <a:ea typeface="HGP創英角ｺﾞｼｯｸUB" panose="020B0900000000000000" pitchFamily="50" charset="-128"/>
              </a:rPr>
              <a:t>Q.</a:t>
            </a:r>
            <a:r>
              <a:rPr kumimoji="1" lang="ja-JP" altLang="en-US" sz="1000" dirty="0" smtClean="0">
                <a:latin typeface="HGP創英角ｺﾞｼｯｸUB" panose="020B0900000000000000" pitchFamily="50" charset="-128"/>
                <a:ea typeface="HGP創英角ｺﾞｼｯｸUB" panose="020B0900000000000000" pitchFamily="50" charset="-128"/>
              </a:rPr>
              <a:t>終わってみた感想を教えてください。</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en-US" altLang="ja-JP" sz="1000" dirty="0" smtClean="0">
                <a:latin typeface="HGP創英角ｺﾞｼｯｸUB" panose="020B0900000000000000" pitchFamily="50" charset="-128"/>
                <a:ea typeface="HGP創英角ｺﾞｼｯｸUB" panose="020B0900000000000000" pitchFamily="50" charset="-128"/>
              </a:rPr>
              <a:t>A.</a:t>
            </a:r>
            <a:r>
              <a:rPr lang="ja-JP" altLang="en-US" sz="1000" dirty="0" smtClean="0">
                <a:latin typeface="HGP創英角ｺﾞｼｯｸUB" panose="020B0900000000000000" pitchFamily="50" charset="-128"/>
                <a:ea typeface="HGP創英角ｺﾞｼｯｸUB" panose="020B0900000000000000" pitchFamily="50" charset="-128"/>
              </a:rPr>
              <a:t>賞がとれてドキドキした！！良かったです。</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en-US" altLang="ja-JP" sz="1000" dirty="0" smtClean="0">
                <a:latin typeface="HGP創英角ｺﾞｼｯｸUB" panose="020B0900000000000000" pitchFamily="50" charset="-128"/>
                <a:ea typeface="HGP創英角ｺﾞｼｯｸUB" panose="020B0900000000000000" pitchFamily="50" charset="-128"/>
              </a:rPr>
              <a:t>Q.</a:t>
            </a:r>
            <a:r>
              <a:rPr kumimoji="1" lang="ja-JP" altLang="en-US" sz="1000" dirty="0" smtClean="0">
                <a:latin typeface="HGP創英角ｺﾞｼｯｸUB" panose="020B0900000000000000" pitchFamily="50" charset="-128"/>
                <a:ea typeface="HGP創英角ｺﾞｼｯｸUB" panose="020B0900000000000000" pitchFamily="50" charset="-128"/>
              </a:rPr>
              <a:t>振りつけは難しかったですか？</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kumimoji="1" lang="en-US" altLang="ja-JP" sz="1000" dirty="0" smtClean="0">
                <a:latin typeface="HGP創英角ｺﾞｼｯｸUB" panose="020B0900000000000000" pitchFamily="50" charset="-128"/>
                <a:ea typeface="HGP創英角ｺﾞｼｯｸUB" panose="020B0900000000000000" pitchFamily="50" charset="-128"/>
              </a:rPr>
              <a:t>A.</a:t>
            </a:r>
            <a:r>
              <a:rPr kumimoji="1" lang="ja-JP" altLang="en-US" sz="1000" dirty="0" smtClean="0">
                <a:latin typeface="HGP創英角ｺﾞｼｯｸUB" panose="020B0900000000000000" pitchFamily="50" charset="-128"/>
                <a:ea typeface="HGP創英角ｺﾞｼｯｸUB" panose="020B0900000000000000" pitchFamily="50" charset="-128"/>
              </a:rPr>
              <a:t>振りつけは、難しかった・・・・・</a:t>
            </a:r>
            <a:r>
              <a:rPr kumimoji="1" lang="en-US" altLang="ja-JP" sz="1000" dirty="0" smtClean="0">
                <a:latin typeface="HGP創英角ｺﾞｼｯｸUB" panose="020B0900000000000000" pitchFamily="50" charset="-128"/>
                <a:ea typeface="HGP創英角ｺﾞｼｯｸUB" panose="020B0900000000000000" pitchFamily="50" charset="-128"/>
              </a:rPr>
              <a:t>(*´ω</a:t>
            </a:r>
            <a:r>
              <a:rPr kumimoji="1" lang="ja-JP" altLang="en-US" sz="1000" dirty="0" smtClean="0">
                <a:latin typeface="HGP創英角ｺﾞｼｯｸUB" panose="020B0900000000000000" pitchFamily="50" charset="-128"/>
                <a:ea typeface="HGP創英角ｺﾞｼｯｸUB" panose="020B0900000000000000" pitchFamily="50" charset="-128"/>
              </a:rPr>
              <a:t>｀</a:t>
            </a:r>
            <a:r>
              <a:rPr kumimoji="1" lang="en-US" altLang="ja-JP" sz="1100" dirty="0" smtClean="0">
                <a:latin typeface="HGP創英角ｺﾞｼｯｸUB" panose="020B0900000000000000" pitchFamily="50" charset="-128"/>
                <a:ea typeface="HGP創英角ｺﾞｼｯｸUB" panose="020B0900000000000000" pitchFamily="50" charset="-128"/>
              </a:rPr>
              <a:t>)</a:t>
            </a:r>
          </a:p>
          <a:p>
            <a:endParaRPr kumimoji="1" lang="ja-JP" altLang="en-US" sz="1100" dirty="0"/>
          </a:p>
        </p:txBody>
      </p:sp>
      <p:sp>
        <p:nvSpPr>
          <p:cNvPr id="21" name="正方形/長方形 20"/>
          <p:cNvSpPr/>
          <p:nvPr/>
        </p:nvSpPr>
        <p:spPr>
          <a:xfrm>
            <a:off x="4140670" y="8877018"/>
            <a:ext cx="3240359" cy="123485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sz="1000" dirty="0" smtClean="0">
                <a:latin typeface="HGP創英角ｺﾞｼｯｸUB" panose="020B0900000000000000" pitchFamily="50" charset="-128"/>
                <a:ea typeface="HGP創英角ｺﾞｼｯｸUB" panose="020B0900000000000000" pitchFamily="50" charset="-128"/>
              </a:rPr>
              <a:t>Q.</a:t>
            </a:r>
            <a:r>
              <a:rPr kumimoji="1" lang="ja-JP" altLang="en-US" sz="1000" dirty="0" smtClean="0">
                <a:latin typeface="HGP創英角ｺﾞｼｯｸUB" panose="020B0900000000000000" pitchFamily="50" charset="-128"/>
                <a:ea typeface="HGP創英角ｺﾞｼｯｸUB" panose="020B0900000000000000" pitchFamily="50" charset="-128"/>
              </a:rPr>
              <a:t>さいたまカップに出場した感想を教えてください。</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en-US" altLang="ja-JP" sz="1000" dirty="0" smtClean="0">
                <a:latin typeface="HGP創英角ｺﾞｼｯｸUB" panose="020B0900000000000000" pitchFamily="50" charset="-128"/>
                <a:ea typeface="HGP創英角ｺﾞｼｯｸUB" panose="020B0900000000000000" pitchFamily="50" charset="-128"/>
              </a:rPr>
              <a:t>A.</a:t>
            </a:r>
            <a:r>
              <a:rPr lang="ja-JP" altLang="en-US" sz="1000" dirty="0" smtClean="0">
                <a:latin typeface="HGP創英角ｺﾞｼｯｸUB" panose="020B0900000000000000" pitchFamily="50" charset="-128"/>
                <a:ea typeface="HGP創英角ｺﾞｼｯｸUB" panose="020B0900000000000000" pitchFamily="50" charset="-128"/>
              </a:rPr>
              <a:t>私たちは中学生</a:t>
            </a:r>
            <a:r>
              <a:rPr lang="en-US" altLang="ja-JP" sz="1000" dirty="0" smtClean="0">
                <a:latin typeface="HGP創英角ｺﾞｼｯｸUB" panose="020B0900000000000000" pitchFamily="50" charset="-128"/>
                <a:ea typeface="HGP創英角ｺﾞｼｯｸUB" panose="020B0900000000000000" pitchFamily="50" charset="-128"/>
              </a:rPr>
              <a:t>5</a:t>
            </a:r>
            <a:r>
              <a:rPr lang="ja-JP" altLang="en-US" sz="1000" dirty="0" smtClean="0">
                <a:latin typeface="HGP創英角ｺﾞｼｯｸUB" panose="020B0900000000000000" pitchFamily="50" charset="-128"/>
                <a:ea typeface="HGP創英角ｺﾞｼｯｸUB" panose="020B0900000000000000" pitchFamily="50" charset="-128"/>
              </a:rPr>
              <a:t>人、高校生</a:t>
            </a:r>
            <a:r>
              <a:rPr lang="en-US" altLang="ja-JP" sz="1000" dirty="0" smtClean="0">
                <a:latin typeface="HGP創英角ｺﾞｼｯｸUB" panose="020B0900000000000000" pitchFamily="50" charset="-128"/>
                <a:ea typeface="HGP創英角ｺﾞｼｯｸUB" panose="020B0900000000000000" pitchFamily="50" charset="-128"/>
              </a:rPr>
              <a:t>1</a:t>
            </a:r>
            <a:r>
              <a:rPr lang="ja-JP" altLang="en-US" sz="1000" dirty="0" smtClean="0">
                <a:latin typeface="HGP創英角ｺﾞｼｯｸUB" panose="020B0900000000000000" pitchFamily="50" charset="-128"/>
                <a:ea typeface="HGP創英角ｺﾞｼｯｸUB" panose="020B0900000000000000" pitchFamily="50" charset="-128"/>
              </a:rPr>
              <a:t>人の</a:t>
            </a:r>
            <a:r>
              <a:rPr lang="en-US" altLang="ja-JP" sz="1000" dirty="0" smtClean="0">
                <a:latin typeface="HGP創英角ｺﾞｼｯｸUB" panose="020B0900000000000000" pitchFamily="50" charset="-128"/>
                <a:ea typeface="HGP創英角ｺﾞｼｯｸUB" panose="020B0900000000000000" pitchFamily="50" charset="-128"/>
              </a:rPr>
              <a:t>6</a:t>
            </a:r>
            <a:r>
              <a:rPr lang="ja-JP" altLang="en-US" sz="1000" dirty="0" smtClean="0">
                <a:latin typeface="HGP創英角ｺﾞｼｯｸUB" panose="020B0900000000000000" pitchFamily="50" charset="-128"/>
                <a:ea typeface="HGP創英角ｺﾞｼｯｸUB" panose="020B0900000000000000" pitchFamily="50" charset="-128"/>
              </a:rPr>
              <a:t>人チーム！</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a:latin typeface="HGP創英角ｺﾞｼｯｸUB" panose="020B0900000000000000" pitchFamily="50" charset="-128"/>
                <a:ea typeface="HGP創英角ｺﾞｼｯｸUB" panose="020B0900000000000000" pitchFamily="50" charset="-128"/>
              </a:rPr>
              <a:t>今年</a:t>
            </a:r>
            <a:r>
              <a:rPr kumimoji="1" lang="ja-JP" altLang="en-US" sz="1000" dirty="0" smtClean="0">
                <a:latin typeface="HGP創英角ｺﾞｼｯｸUB" panose="020B0900000000000000" pitchFamily="50" charset="-128"/>
                <a:ea typeface="HGP創英角ｺﾞｼｯｸUB" panose="020B0900000000000000" pitchFamily="50" charset="-128"/>
              </a:rPr>
              <a:t>の大会は自分たちで決めた曲、自分たちで</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考えた振りで練習の成果を発揮し、</a:t>
            </a:r>
            <a:r>
              <a:rPr kumimoji="1" lang="en-US" altLang="ja-JP" sz="1000" dirty="0" smtClean="0">
                <a:latin typeface="HGP創英角ｺﾞｼｯｸUB" panose="020B0900000000000000" pitchFamily="50" charset="-128"/>
                <a:ea typeface="HGP創英角ｺﾞｼｯｸUB" panose="020B0900000000000000" pitchFamily="50" charset="-128"/>
              </a:rPr>
              <a:t>3</a:t>
            </a:r>
            <a:r>
              <a:rPr kumimoji="1" lang="ja-JP" altLang="en-US" sz="1000" dirty="0" smtClean="0">
                <a:latin typeface="HGP創英角ｺﾞｼｯｸUB" panose="020B0900000000000000" pitchFamily="50" charset="-128"/>
                <a:ea typeface="HGP創英角ｺﾞｼｯｸUB" panose="020B0900000000000000" pitchFamily="50" charset="-128"/>
              </a:rPr>
              <a:t>年ぶりに</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a:latin typeface="HGP創英角ｺﾞｼｯｸUB" panose="020B0900000000000000" pitchFamily="50" charset="-128"/>
                <a:ea typeface="HGP創英角ｺﾞｼｯｸUB" panose="020B0900000000000000" pitchFamily="50" charset="-128"/>
              </a:rPr>
              <a:t>賞</a:t>
            </a:r>
            <a:r>
              <a:rPr lang="ja-JP" altLang="en-US" sz="1000" dirty="0" smtClean="0">
                <a:latin typeface="HGP創英角ｺﾞｼｯｸUB" panose="020B0900000000000000" pitchFamily="50" charset="-128"/>
                <a:ea typeface="HGP創英角ｺﾞｼｯｸUB" panose="020B0900000000000000" pitchFamily="50" charset="-128"/>
              </a:rPr>
              <a:t>を</a:t>
            </a:r>
            <a:r>
              <a:rPr lang="ja-JP" altLang="en-US" sz="1000" dirty="0">
                <a:latin typeface="HGP創英角ｺﾞｼｯｸUB" panose="020B0900000000000000" pitchFamily="50" charset="-128"/>
                <a:ea typeface="HGP創英角ｺﾞｼｯｸUB" panose="020B0900000000000000" pitchFamily="50" charset="-128"/>
              </a:rPr>
              <a:t>いただくこと</a:t>
            </a:r>
            <a:r>
              <a:rPr lang="ja-JP" altLang="en-US" sz="1000" dirty="0" smtClean="0">
                <a:latin typeface="HGP創英角ｺﾞｼｯｸUB" panose="020B0900000000000000" pitchFamily="50" charset="-128"/>
                <a:ea typeface="HGP創英角ｺﾞｼｯｸUB" panose="020B0900000000000000" pitchFamily="50" charset="-128"/>
              </a:rPr>
              <a:t>ができました。</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緊張</a:t>
            </a:r>
            <a:r>
              <a:rPr kumimoji="1" lang="ja-JP" altLang="en-US" sz="1000" dirty="0">
                <a:latin typeface="HGP創英角ｺﾞｼｯｸUB" panose="020B0900000000000000" pitchFamily="50" charset="-128"/>
                <a:ea typeface="HGP創英角ｺﾞｼｯｸUB" panose="020B0900000000000000" pitchFamily="50" charset="-128"/>
              </a:rPr>
              <a:t>せず</a:t>
            </a:r>
            <a:r>
              <a:rPr kumimoji="1" lang="ja-JP" altLang="en-US" sz="1000" dirty="0" smtClean="0">
                <a:latin typeface="HGP創英角ｺﾞｼｯｸUB" panose="020B0900000000000000" pitchFamily="50" charset="-128"/>
                <a:ea typeface="HGP創英角ｺﾞｼｯｸUB" panose="020B0900000000000000" pitchFamily="50" charset="-128"/>
              </a:rPr>
              <a:t>に</a:t>
            </a:r>
            <a:r>
              <a:rPr kumimoji="1" lang="en-US" altLang="ja-JP" sz="1000" dirty="0" smtClean="0">
                <a:latin typeface="HGP創英角ｺﾞｼｯｸUB" panose="020B0900000000000000" pitchFamily="50" charset="-128"/>
                <a:ea typeface="HGP創英角ｺﾞｼｯｸUB" panose="020B0900000000000000" pitchFamily="50" charset="-128"/>
              </a:rPr>
              <a:t>『</a:t>
            </a:r>
            <a:r>
              <a:rPr kumimoji="1" lang="ja-JP" altLang="en-US" sz="1000" dirty="0" smtClean="0">
                <a:latin typeface="HGP創英角ｺﾞｼｯｸUB" panose="020B0900000000000000" pitchFamily="50" charset="-128"/>
                <a:ea typeface="HGP創英角ｺﾞｼｯｸUB" panose="020B0900000000000000" pitchFamily="50" charset="-128"/>
              </a:rPr>
              <a:t>めずらしく</a:t>
            </a:r>
            <a:r>
              <a:rPr kumimoji="1" lang="en-US" altLang="ja-JP" sz="1000" dirty="0" smtClean="0">
                <a:latin typeface="HGP創英角ｺﾞｼｯｸUB" panose="020B0900000000000000" pitchFamily="50" charset="-128"/>
                <a:ea typeface="HGP創英角ｺﾞｼｯｸUB" panose="020B0900000000000000" pitchFamily="50" charset="-128"/>
              </a:rPr>
              <a:t>』</a:t>
            </a:r>
            <a:r>
              <a:rPr kumimoji="1" lang="ja-JP" altLang="en-US" sz="1000" dirty="0" smtClean="0">
                <a:latin typeface="HGP創英角ｺﾞｼｯｸUB" panose="020B0900000000000000" pitchFamily="50" charset="-128"/>
                <a:ea typeface="HGP創英角ｺﾞｼｯｸUB" panose="020B0900000000000000" pitchFamily="50" charset="-128"/>
              </a:rPr>
              <a:t>笑顔で踊れました</a:t>
            </a:r>
            <a:r>
              <a:rPr kumimoji="1" lang="en-US" altLang="ja-JP" sz="1000" dirty="0" smtClean="0">
                <a:latin typeface="HGP創英角ｺﾞｼｯｸUB" panose="020B0900000000000000" pitchFamily="50" charset="-128"/>
                <a:ea typeface="HGP創英角ｺﾞｼｯｸUB" panose="020B0900000000000000" pitchFamily="50" charset="-128"/>
              </a:rPr>
              <a:t>(</a:t>
            </a:r>
            <a:r>
              <a:rPr kumimoji="1" lang="ja-JP" altLang="en-US" sz="1000" dirty="0" smtClean="0">
                <a:latin typeface="HGP創英角ｺﾞｼｯｸUB" panose="020B0900000000000000" pitchFamily="50" charset="-128"/>
                <a:ea typeface="HGP創英角ｺﾞｼｯｸUB" panose="020B0900000000000000" pitchFamily="50" charset="-128"/>
              </a:rPr>
              <a:t>笑</a:t>
            </a:r>
            <a:r>
              <a:rPr kumimoji="1" lang="en-US" altLang="ja-JP" sz="1000" dirty="0" smtClean="0">
                <a:latin typeface="HGP創英角ｺﾞｼｯｸUB" panose="020B0900000000000000" pitchFamily="50" charset="-128"/>
                <a:ea typeface="HGP創英角ｺﾞｼｯｸUB" panose="020B0900000000000000" pitchFamily="50" charset="-128"/>
              </a:rPr>
              <a:t>)</a:t>
            </a:r>
          </a:p>
          <a:p>
            <a:r>
              <a:rPr lang="ja-JP" altLang="en-US" sz="1000" dirty="0">
                <a:latin typeface="HGP創英角ｺﾞｼｯｸUB" panose="020B0900000000000000" pitchFamily="50" charset="-128"/>
                <a:ea typeface="HGP創英角ｺﾞｼｯｸUB" panose="020B0900000000000000" pitchFamily="50" charset="-128"/>
              </a:rPr>
              <a:t>いつも</a:t>
            </a:r>
            <a:r>
              <a:rPr lang="ja-JP" altLang="en-US" sz="1000" dirty="0" smtClean="0">
                <a:latin typeface="HGP創英角ｺﾞｼｯｸUB" panose="020B0900000000000000" pitchFamily="50" charset="-128"/>
                <a:ea typeface="HGP創英角ｺﾞｼｯｸUB" panose="020B0900000000000000" pitchFamily="50" charset="-128"/>
              </a:rPr>
              <a:t>支えて</a:t>
            </a:r>
            <a:r>
              <a:rPr lang="ja-JP" altLang="en-US" sz="1000" dirty="0">
                <a:latin typeface="HGP創英角ｺﾞｼｯｸUB" panose="020B0900000000000000" pitchFamily="50" charset="-128"/>
                <a:ea typeface="HGP創英角ｺﾞｼｯｸUB" panose="020B0900000000000000" pitchFamily="50" charset="-128"/>
              </a:rPr>
              <a:t>くれて</a:t>
            </a:r>
            <a:r>
              <a:rPr lang="ja-JP" altLang="en-US" sz="1000" dirty="0" smtClean="0">
                <a:latin typeface="HGP創英角ｺﾞｼｯｸUB" panose="020B0900000000000000" pitchFamily="50" charset="-128"/>
                <a:ea typeface="HGP創英角ｺﾞｼｯｸUB" panose="020B0900000000000000" pitchFamily="50" charset="-128"/>
              </a:rPr>
              <a:t>いる明音ちゃんのおかげで、</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ここまで上達することができました。感謝しています</a:t>
            </a:r>
            <a:r>
              <a:rPr lang="ja-JP" altLang="en-US" sz="1100" dirty="0" smtClean="0">
                <a:latin typeface="HGP創英角ｺﾞｼｯｸUB" panose="020B0900000000000000" pitchFamily="50" charset="-128"/>
                <a:ea typeface="HGP創英角ｺﾞｼｯｸUB" panose="020B0900000000000000" pitchFamily="50" charset="-128"/>
              </a:rPr>
              <a:t>。</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pic>
        <p:nvPicPr>
          <p:cNvPr id="22" name="図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95456" y="9541581"/>
            <a:ext cx="1008112" cy="756084"/>
          </a:xfrm>
          <a:prstGeom prst="ellipse">
            <a:avLst/>
          </a:prstGeom>
          <a:ln>
            <a:noFill/>
          </a:ln>
          <a:effectLst>
            <a:softEdge rad="112500"/>
          </a:effectLst>
        </p:spPr>
      </p:pic>
      <p:sp>
        <p:nvSpPr>
          <p:cNvPr id="23" name="正方形/長方形 22"/>
          <p:cNvSpPr/>
          <p:nvPr/>
        </p:nvSpPr>
        <p:spPr>
          <a:xfrm>
            <a:off x="3378966" y="9001519"/>
            <a:ext cx="761704" cy="3048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latin typeface="HGP創英角ｺﾞｼｯｸUB" panose="020B0900000000000000" pitchFamily="50" charset="-128"/>
                <a:ea typeface="HGP創英角ｺﾞｼｯｸUB" panose="020B0900000000000000" pitchFamily="50" charset="-128"/>
              </a:rPr>
              <a:t>明音</a:t>
            </a:r>
            <a:r>
              <a:rPr kumimoji="1" lang="ja-JP" altLang="en-US" sz="1000" dirty="0" smtClean="0">
                <a:latin typeface="HGP創英角ｺﾞｼｯｸUB" panose="020B0900000000000000" pitchFamily="50" charset="-128"/>
                <a:ea typeface="HGP創英角ｺﾞｼｯｸUB" panose="020B0900000000000000" pitchFamily="50" charset="-128"/>
              </a:rPr>
              <a:t>ちゃん</a:t>
            </a:r>
            <a:endParaRPr kumimoji="1" lang="ja-JP" altLang="en-US" sz="1000" dirty="0">
              <a:latin typeface="HGP創英角ｺﾞｼｯｸUB" panose="020B0900000000000000" pitchFamily="50" charset="-128"/>
              <a:ea typeface="HGP創英角ｺﾞｼｯｸUB" panose="020B0900000000000000" pitchFamily="50" charset="-128"/>
            </a:endParaRPr>
          </a:p>
        </p:txBody>
      </p:sp>
      <p:sp>
        <p:nvSpPr>
          <p:cNvPr id="24" name="角丸四角形 23"/>
          <p:cNvSpPr/>
          <p:nvPr/>
        </p:nvSpPr>
        <p:spPr>
          <a:xfrm>
            <a:off x="170937" y="10225210"/>
            <a:ext cx="7066077" cy="3596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200" dirty="0" smtClean="0">
                <a:latin typeface="HGP創英角ｺﾞｼｯｸUB" panose="020B0900000000000000" pitchFamily="50" charset="-128"/>
                <a:ea typeface="HGP創英角ｺﾞｼｯｸUB" panose="020B0900000000000000" pitchFamily="50" charset="-128"/>
              </a:rPr>
              <a:t>現在は１２月１０日の成果</a:t>
            </a:r>
            <a:r>
              <a:rPr lang="ja-JP" altLang="en-US" sz="1200" dirty="0" smtClean="0">
                <a:latin typeface="HGP創英角ｺﾞｼｯｸUB" panose="020B0900000000000000" pitchFamily="50" charset="-128"/>
                <a:ea typeface="HGP創英角ｺﾞｼｯｸUB" panose="020B0900000000000000" pitchFamily="50" charset="-128"/>
              </a:rPr>
              <a:t>発表会に</a:t>
            </a:r>
            <a:r>
              <a:rPr lang="ja-JP" altLang="en-US" sz="1200" dirty="0" smtClean="0">
                <a:latin typeface="HGP創英角ｺﾞｼｯｸUB" panose="020B0900000000000000" pitchFamily="50" charset="-128"/>
                <a:ea typeface="HGP創英角ｺﾞｼｯｸUB" panose="020B0900000000000000" pitchFamily="50" charset="-128"/>
              </a:rPr>
              <a:t>向けて練習を頑張っています。保護者の皆さまご協力をお願い致します♪</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pic>
        <p:nvPicPr>
          <p:cNvPr id="25" name="図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02019" y="1937127"/>
            <a:ext cx="2057601" cy="2743468"/>
          </a:xfrm>
          <a:prstGeom prst="rect">
            <a:avLst/>
          </a:prstGeom>
          <a:ln>
            <a:noFill/>
          </a:ln>
          <a:effectLst>
            <a:softEdge rad="112500"/>
          </a:effectLst>
        </p:spPr>
      </p:pic>
      <p:pic>
        <p:nvPicPr>
          <p:cNvPr id="26" name="図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87183" y="9001520"/>
            <a:ext cx="891946" cy="1189261"/>
          </a:xfrm>
          <a:prstGeom prst="ellipse">
            <a:avLst/>
          </a:prstGeom>
          <a:ln>
            <a:noFill/>
          </a:ln>
          <a:effectLst>
            <a:softEdge rad="112500"/>
          </a:effectLst>
        </p:spPr>
      </p:pic>
      <p:pic>
        <p:nvPicPr>
          <p:cNvPr id="27" name="図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6521" y="1914822"/>
            <a:ext cx="1981633" cy="2642177"/>
          </a:xfrm>
          <a:prstGeom prst="rect">
            <a:avLst/>
          </a:prstGeom>
          <a:ln>
            <a:noFill/>
          </a:ln>
          <a:effectLst>
            <a:softEdge rad="112500"/>
          </a:effectLst>
        </p:spPr>
      </p:pic>
      <p:pic>
        <p:nvPicPr>
          <p:cNvPr id="9" name="図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78850" y="2347375"/>
            <a:ext cx="2250250" cy="3000333"/>
          </a:xfrm>
          <a:prstGeom prst="rect">
            <a:avLst/>
          </a:prstGeom>
          <a:ln>
            <a:noFill/>
          </a:ln>
          <a:effectLst>
            <a:softEdge rad="112500"/>
          </a:effectLst>
        </p:spPr>
      </p:pic>
    </p:spTree>
    <p:extLst>
      <p:ext uri="{BB962C8B-B14F-4D97-AF65-F5344CB8AC3E}">
        <p14:creationId xmlns:p14="http://schemas.microsoft.com/office/powerpoint/2010/main" val="3480034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673</Words>
  <Application>Microsoft Office PowerPoint</Application>
  <PresentationFormat>ユーザー設定</PresentationFormat>
  <Paragraphs>123</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135</cp:revision>
  <cp:lastPrinted>2017-09-29T07:24:38Z</cp:lastPrinted>
  <dcterms:created xsi:type="dcterms:W3CDTF">2016-12-19T06:44:05Z</dcterms:created>
  <dcterms:modified xsi:type="dcterms:W3CDTF">2017-09-29T07:35:34Z</dcterms:modified>
</cp:coreProperties>
</file>